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303" r:id="rId3"/>
    <p:sldId id="295" r:id="rId4"/>
    <p:sldId id="258" r:id="rId5"/>
    <p:sldId id="260" r:id="rId6"/>
    <p:sldId id="261" r:id="rId7"/>
    <p:sldId id="262" r:id="rId8"/>
    <p:sldId id="263" r:id="rId9"/>
    <p:sldId id="265" r:id="rId10"/>
    <p:sldId id="296" r:id="rId11"/>
    <p:sldId id="266" r:id="rId12"/>
    <p:sldId id="271" r:id="rId13"/>
    <p:sldId id="292" r:id="rId14"/>
    <p:sldId id="289" r:id="rId15"/>
    <p:sldId id="290" r:id="rId16"/>
    <p:sldId id="267" r:id="rId17"/>
    <p:sldId id="302" r:id="rId18"/>
    <p:sldId id="311" r:id="rId19"/>
    <p:sldId id="309" r:id="rId20"/>
    <p:sldId id="268" r:id="rId21"/>
    <p:sldId id="269" r:id="rId22"/>
    <p:sldId id="270" r:id="rId23"/>
    <p:sldId id="305" r:id="rId24"/>
    <p:sldId id="306" r:id="rId25"/>
    <p:sldId id="308" r:id="rId26"/>
    <p:sldId id="294" r:id="rId27"/>
    <p:sldId id="293" r:id="rId28"/>
    <p:sldId id="297" r:id="rId29"/>
    <p:sldId id="288" r:id="rId30"/>
    <p:sldId id="304" r:id="rId31"/>
    <p:sldId id="310" r:id="rId32"/>
    <p:sldId id="273" r:id="rId33"/>
    <p:sldId id="274" r:id="rId34"/>
    <p:sldId id="275" r:id="rId35"/>
    <p:sldId id="276" r:id="rId36"/>
    <p:sldId id="277" r:id="rId37"/>
    <p:sldId id="278" r:id="rId38"/>
    <p:sldId id="280" r:id="rId39"/>
    <p:sldId id="281" r:id="rId40"/>
    <p:sldId id="282" r:id="rId41"/>
    <p:sldId id="286" r:id="rId42"/>
    <p:sldId id="287" r:id="rId43"/>
    <p:sldId id="291" r:id="rId44"/>
    <p:sldId id="300" r:id="rId45"/>
    <p:sldId id="298" r:id="rId46"/>
    <p:sldId id="272" r:id="rId47"/>
    <p:sldId id="299" r:id="rId48"/>
    <p:sldId id="279" r:id="rId49"/>
    <p:sldId id="301" r:id="rId50"/>
    <p:sldId id="307" r:id="rId51"/>
    <p:sldId id="259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5B28"/>
    <a:srgbClr val="7A7F25"/>
    <a:srgbClr val="B1BE48"/>
    <a:srgbClr val="027DC7"/>
    <a:srgbClr val="ED1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46"/>
    <p:restoredTop sz="87892"/>
  </p:normalViewPr>
  <p:slideViewPr>
    <p:cSldViewPr snapToGrid="0" snapToObjects="1" showGuides="1">
      <p:cViewPr varScale="1">
        <p:scale>
          <a:sx n="90" d="100"/>
          <a:sy n="90" d="100"/>
        </p:scale>
        <p:origin x="224" y="1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4T18:27:13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0 393 24575,'10'-9'0,"-1"-1"0,0 1 0,1-1 0,-1 1 0,0-1 0,1 1 0,-1-5 0,0 4 0,1-4 0,-5 5 0,-1-1 0,0 1 0,-3-1 0,7 1 0,-3 0 0,5-1 0,-1 1 0,0-1 0,-3 1 0,2-1 0,-3 1 0,0-1 0,-1 1 0,-4 0 0,5-1 0,-4 1 0,3-1 0,0 1 0,-3-1 0,3 1 0,-4-1 0,4 1 0,-3 0 0,8-1 0,-8 1 0,3-1 0,0 1 0,-3-1 0,3 1 0,0 4 0,-3 5 0,8 9 0,-4 1 0,6 18 0,-1-11 0,3 22 0,-3-18 0,3 17 0,-8-17 0,6 8 0,-6-10 0,6 9 0,-1-11 0,1 11 0,-2-18 0,1 4 0,-5-5 0,3 0 0,-7 1 0,3-1 0,1 0 0,0 1 0,0-1 0,3 0 0,-3 1 0,1-1 0,2-4 0,-7 4 0,7-8 0,-7 3 0,3-4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4AFCE-B4EA-424B-888B-63E87A0D1485}" type="datetimeFigureOut">
              <a:rPr lang="en-US" smtClean="0"/>
              <a:t>9/17/20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B635C5-460C-D948-B6AE-683C45BEB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20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pyros_Makridakis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m5-forecasting-accuracy/discussion/133498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710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1166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078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129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drop this one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215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drop this one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839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71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768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014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1: In the sliding window back testing model, a fixed-size training window (in black) slides over the entire history of a time series and is repeatedly tested against a forecasting window (in orange) with older data points dropped.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6626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Cv1: </a:t>
            </a:r>
            <a:r>
              <a:rPr lang="en-CA" dirty="0">
                <a:effectLst/>
              </a:rPr>
              <a:t>2016-02-01 - 2016-02-28</a:t>
            </a:r>
            <a:br>
              <a:rPr lang="en-CA" dirty="0"/>
            </a:br>
            <a:r>
              <a:rPr lang="en-US" dirty="0"/>
              <a:t>Cv2: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2016-02-29</a:t>
            </a:r>
            <a:r>
              <a:rPr lang="en-CA" dirty="0">
                <a:effectLst/>
              </a:rPr>
              <a:t> -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2016-03-27</a:t>
            </a:r>
          </a:p>
          <a:p>
            <a:r>
              <a:rPr lang="en-US" dirty="0"/>
              <a:t>Cv3: </a:t>
            </a:r>
            <a:r>
              <a:rPr lang="en-CA" dirty="0">
                <a:effectLst/>
              </a:rPr>
              <a:t>2016-03-28 -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2016-04-24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508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Makridakis_Competitions</a:t>
            </a:r>
            <a:endParaRPr lang="en-US" dirty="0"/>
          </a:p>
          <a:p>
            <a:endParaRPr lang="en-US" dirty="0"/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CA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Makridakis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Competitions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(also known as the 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 Competitions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M-Competitions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are a series of open competitions organized by teams led by forecasting researcher 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pyros Makridakis"/>
              </a:rPr>
              <a:t>Spyros Makridakis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intended to evaluate and compare the accuracy of different forecasting methods.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1523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Cv1: </a:t>
            </a:r>
            <a:r>
              <a:rPr lang="en-CA" dirty="0">
                <a:effectLst/>
              </a:rPr>
              <a:t>2016-02-01 - 2016-02-28</a:t>
            </a:r>
            <a:br>
              <a:rPr lang="en-CA" dirty="0"/>
            </a:br>
            <a:r>
              <a:rPr lang="en-US" dirty="0"/>
              <a:t>Cv2: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2016-02-29</a:t>
            </a:r>
            <a:r>
              <a:rPr lang="en-CA" dirty="0">
                <a:effectLst/>
              </a:rPr>
              <a:t> -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2016-03-27</a:t>
            </a:r>
          </a:p>
          <a:p>
            <a:r>
              <a:rPr lang="en-US" dirty="0"/>
              <a:t>Cv3: </a:t>
            </a:r>
            <a:r>
              <a:rPr lang="en-CA" dirty="0">
                <a:effectLst/>
              </a:rPr>
              <a:t>2016-03-28 -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2016-04-24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569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1: In the sliding window back testing model, a fixed-size training window (in black) slides over the entire history of a time series and is repeatedly tested against a forecasting window (in orange) with older data points dropped.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7807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993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7657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Resource 1</a:t>
            </a:r>
          </a:p>
          <a:p>
            <a:r>
              <a:rPr lang="en-US" dirty="0"/>
              <a:t>https://</a:t>
            </a:r>
            <a:r>
              <a:rPr lang="en-US" dirty="0" err="1"/>
              <a:t>www.avanwyk.com</a:t>
            </a:r>
            <a:r>
              <a:rPr lang="en-US" dirty="0"/>
              <a:t>/an-overview-of-</a:t>
            </a:r>
            <a:r>
              <a:rPr lang="en-US" dirty="0" err="1"/>
              <a:t>lightgbm</a:t>
            </a:r>
            <a:r>
              <a:rPr lang="en-US" dirty="0"/>
              <a:t>/#:~:text=LightGBM%20is%20an%20open%2Dsource,%2DSide%20Sampling%20(Goss).</a:t>
            </a:r>
          </a:p>
          <a:p>
            <a:endParaRPr lang="en-US" dirty="0"/>
          </a:p>
          <a:p>
            <a:r>
              <a:rPr lang="en-US" dirty="0"/>
              <a:t>Resource 2</a:t>
            </a:r>
          </a:p>
          <a:p>
            <a:r>
              <a:rPr lang="en-US" dirty="0"/>
              <a:t>https://</a:t>
            </a:r>
            <a:r>
              <a:rPr lang="en-US" dirty="0" err="1"/>
              <a:t>www.gormanalysis.com</a:t>
            </a:r>
            <a:r>
              <a:rPr lang="en-US" dirty="0"/>
              <a:t>/blog/gradient-boosting-explained/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985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Resource 1</a:t>
            </a:r>
          </a:p>
          <a:p>
            <a:r>
              <a:rPr lang="en-US" dirty="0"/>
              <a:t>https://</a:t>
            </a:r>
            <a:r>
              <a:rPr lang="en-US" dirty="0" err="1"/>
              <a:t>www.avanwyk.com</a:t>
            </a:r>
            <a:r>
              <a:rPr lang="en-US" dirty="0"/>
              <a:t>/an-overview-of-</a:t>
            </a:r>
            <a:r>
              <a:rPr lang="en-US" dirty="0" err="1"/>
              <a:t>lightgbm</a:t>
            </a:r>
            <a:r>
              <a:rPr lang="en-US" dirty="0"/>
              <a:t>/#:~:text=LightGBM%20is%20an%20open%2Dsource,%2DSide%20Sampling%20(Goss).</a:t>
            </a:r>
          </a:p>
          <a:p>
            <a:endParaRPr lang="en-US" dirty="0"/>
          </a:p>
          <a:p>
            <a:r>
              <a:rPr lang="en-US" dirty="0"/>
              <a:t>Resource 2</a:t>
            </a:r>
          </a:p>
          <a:p>
            <a:r>
              <a:rPr lang="en-US" dirty="0"/>
              <a:t>https://</a:t>
            </a:r>
            <a:r>
              <a:rPr lang="en-US" dirty="0" err="1"/>
              <a:t>www.gormanalysis.com</a:t>
            </a:r>
            <a:r>
              <a:rPr lang="en-US" dirty="0"/>
              <a:t>/blog/gradient-boosting-explained/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8661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287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Konstantin Yakovlev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5160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980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a type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exponental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dispersion model (ED). ED is a very general type of probability distribution models where the PDF (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probab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distribution function) is represented using exponents. A very common example would be the normal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distrbution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whose PDF is well known (and exponential).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has a special relation between mean and variance. i.e. the variance ~ some power of mean (Variance=k*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Mean^p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This constant, "p" is important and is the 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tweedie_variance_power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parameter in the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lightgbm's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(default value 1.5).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well known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poisson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(p=1) and gamma (p=2) distributions can be considered special cases of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tweedie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(Now we know why the kernels using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poisson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regression works better than L2 regression and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tweedie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works even better)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distribution is not defined for p&gt;2 and p&lt;1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82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6839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386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1643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569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hlinkClick r:id="rId3"/>
              </a:rPr>
              <a:t>More context: https://www.kaggle.com/c/m5-forecasting-accuracy/discussion/133498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080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/@</a:t>
            </a:r>
            <a:r>
              <a:rPr lang="en-US" dirty="0" err="1"/>
              <a:t>agrimabahl</a:t>
            </a:r>
            <a:r>
              <a:rPr lang="en-US" dirty="0"/>
              <a:t>/mape-v-s-mae-v-s-rmse-3e358fd58f65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72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</a:t>
            </a:r>
            <a:r>
              <a:rPr lang="en-CA" dirty="0" err="1"/>
              <a:t>www.kaggle.com</a:t>
            </a:r>
            <a:r>
              <a:rPr lang="en-CA" dirty="0"/>
              <a:t>/c/m5-forecasting-accuracy/leaderboard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243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 RMSSE?</a:t>
            </a: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scaling was introduced to provide a scale-free error regardless of the data. An example for this competition would be a product that sells hundreds of units per day vs. a product that only sells a few times a week or month (the intermittent demand we are seeing in there series).</a:t>
            </a: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Keeping that in mind our measurement is now scale free which allows us to compare many different types of time series. Another reason we are using 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RMSSE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because it does not suffer from actual values $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Y_t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being zero like the 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metric.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107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 RMSSE?</a:t>
            </a: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scaling was introduced to provide a scale-free error regardless of the data. An example for this competition would be a product that sells hundreds of units per day vs. a product that only sells a few times a week or month (the intermittent demand we are seeing in there series).</a:t>
            </a: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Keeping that in mind our measurement is now scale free which allows us to compare many different types of time series. Another reason we are using 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RMSSE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because it does not suffer from actual values $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Y_t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being zero like the 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metric.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416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816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EECB1-216F-E948-A5FA-BCD3A14AD0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BA7DA1-2423-8E41-9573-FEDD5ABB65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B1DAF-5276-F74C-949D-9683518FE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ADEA3-F490-AF4C-AE80-95AF56F920D2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0F01D-EA12-144E-8634-A6F2722E0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86CB8-D994-3848-8EC9-DC9B73D90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79A00-9C9E-BA47-A133-5C629264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81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8A7D-C39D-9844-9EAA-96198B00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0E2D1C-AD3C-694F-8EC4-6363924541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6788C-6AF3-4647-ABB9-7B8A2BDEC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ADEA3-F490-AF4C-AE80-95AF56F920D2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92109-6943-6E43-82D0-56CBBE9AC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1D7B2-9C51-DE4B-8498-1F328A8F5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79A00-9C9E-BA47-A133-5C629264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453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CFA8CF-F502-8B49-98F4-51C2553571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45C25F-3AF0-8C4B-9229-55556D802B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8974F-3FD0-6644-9211-C9B62BCE6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ADEA3-F490-AF4C-AE80-95AF56F920D2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BC5D8-46FC-3742-9B3A-543C28F2B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896A7-473A-824C-8853-04BE0E04A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79A00-9C9E-BA47-A133-5C629264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32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31CFF-E408-5B4D-840E-F655CDF9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162CE-53A1-1942-932A-97FBD02C9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2E5F19-1548-AC4C-A29C-E2DF7CE9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ADEA3-F490-AF4C-AE80-95AF56F920D2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B9923-C839-F94A-AB33-802A06E7E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A3272-0CC6-EE4F-8FC2-423558A3E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79A00-9C9E-BA47-A133-5C629264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609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02FF-8AD7-1A4D-AF88-9AE8D59C4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BFB24C-3D00-1B4C-A01F-CCC9854A5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5B5E5-3A53-D24C-A31F-9C5DE0B15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ADEA3-F490-AF4C-AE80-95AF56F920D2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FABB3-D571-A640-963E-67B2D60F7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D2DD4-071E-D346-9E06-8E0E21CE1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79A00-9C9E-BA47-A133-5C629264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99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1EFD3-448F-E54B-A742-BCA925187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91BC2-B634-0E49-9BB3-32A76307EE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69F69-9D14-644B-8FD5-21FB6763E6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F8D06D-DDC9-534F-95EA-CFF404BD6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ADEA3-F490-AF4C-AE80-95AF56F920D2}" type="datetimeFigureOut">
              <a:rPr lang="en-US" smtClean="0"/>
              <a:t>9/17/20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F032B8-AEC5-CB4D-BA42-946F9A49A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D37DC4-F435-1B48-9408-D0A888DAE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79A00-9C9E-BA47-A133-5C629264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528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8A51A-34C9-D34D-977F-5E5FB5A30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FC761-1836-6A42-93FD-7F0C00010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2C44F-A549-414B-9FDD-DEE8E454C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44D467-C40B-1643-AEE8-B688597711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EC5FCE-2AB2-4C4D-81FE-8069857861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EF0A91-49EF-BF45-893F-105435D8C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ADEA3-F490-AF4C-AE80-95AF56F920D2}" type="datetimeFigureOut">
              <a:rPr lang="en-US" smtClean="0"/>
              <a:t>9/17/20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67837D-5E01-0A49-B2C5-3DEDA97D6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7FB0ED-F5C5-7D4B-B247-C947B60EB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79A00-9C9E-BA47-A133-5C629264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08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A0839-FAA2-E446-92B4-3E3566404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3749C4-BE61-1946-A21B-0CBF3141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ADEA3-F490-AF4C-AE80-95AF56F920D2}" type="datetimeFigureOut">
              <a:rPr lang="en-US" smtClean="0"/>
              <a:t>9/17/20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43F3F3-A0AC-4847-9EE6-D05B357CB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5E51D7-1839-C946-BB8C-C984EC39A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79A00-9C9E-BA47-A133-5C629264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422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6D8CCF-03FA-FF4E-9409-FD91E0DA8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ADEA3-F490-AF4C-AE80-95AF56F920D2}" type="datetimeFigureOut">
              <a:rPr lang="en-US" smtClean="0"/>
              <a:t>9/17/20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364F50-2F77-8A46-9564-5FADEC045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272FA-D227-9446-858F-A8BB4DD79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79A00-9C9E-BA47-A133-5C629264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00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E383E-6CFB-9346-A478-9D1C1886D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D2C53-4CB3-F943-BBE5-5D789F88B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587B20-8FFA-B845-9C95-FCB3E1D481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1CD82-4903-0D40-9323-BA6377B3D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ADEA3-F490-AF4C-AE80-95AF56F920D2}" type="datetimeFigureOut">
              <a:rPr lang="en-US" smtClean="0"/>
              <a:t>9/17/20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F2DEA-72F5-FC40-A3C0-733D37F26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6EDA06-2834-6841-924F-C3C24D1BD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79A00-9C9E-BA47-A133-5C629264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12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2FA6C-C2D6-C848-9CED-6C88278A1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79E341-1239-5945-BF9C-678D16F8C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DB0DAD-4A10-304A-BD2B-9F3E3B07A4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CF962D-3055-924B-903D-2DCAB1AB5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ADEA3-F490-AF4C-AE80-95AF56F920D2}" type="datetimeFigureOut">
              <a:rPr lang="en-US" smtClean="0"/>
              <a:t>9/17/20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AB5BF7-73E9-DB4D-9D2A-E04B7BB5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DED104-0A47-F44F-9ECA-F6A2BAE4A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79A00-9C9E-BA47-A133-5C629264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954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847235-5087-BE40-9DFC-7590965DE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BA5932-1BD7-1D42-ACE0-EF556E30C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B5D86-C2A1-554F-BC67-36FF7E3B2E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ADEA3-F490-AF4C-AE80-95AF56F920D2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F6F21-01B0-594A-B4A6-8B53179CD1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C9038-C888-1346-A5B6-F817704123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79A00-9C9E-BA47-A133-5C629264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4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linkedin.com/in/thomaspin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ofc.unic.ac.cy/m5-competition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kaggle.com/c/m5-forecasting-accuracy/discussion/164599" TargetMode="Externa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gif"/><Relationship Id="rId5" Type="http://schemas.openxmlformats.org/officeDocument/2006/relationships/hyperlink" Target="https://community.cloudera.com/t5/Community-Articles/Understanding-Linear-Regression/ta-p/281391" TargetMode="Externa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kaggle.com/c/m5-forecasting-accuracy/leaderboard" TargetMode="Externa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linkedin.com/in/thomaspin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1.pn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kaggle.com/chrisrichardmiles" TargetMode="Externa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kaggle.com/chrisrichardmiles" TargetMode="Externa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ng.uber.com/omphalos/" TargetMode="Externa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ng.uber.com/omphalos/" TargetMode="Externa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ng.uber.com/omphalos/" TargetMode="Externa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tiff"/><Relationship Id="rId4" Type="http://schemas.openxmlformats.org/officeDocument/2006/relationships/hyperlink" Target="https://medium.com/@shmuel.lotman/the-2-00am-javascript-blog-about-recursion-yes-a-m-509d181fd7d4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hyperlink" Target="https://machinelearningmastery.com/multi-step-time-series-forecasting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kaggle.com/kyakovlev" TargetMode="Externa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kaggle.com/kyakovlev" TargetMode="Externa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atisticshowto.com/tweedie-distribution/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hyperlink" Target="https://www.kaggle.com/timetraveller98" TargetMode="External"/><Relationship Id="rId10" Type="http://schemas.openxmlformats.org/officeDocument/2006/relationships/image" Target="../media/image57.png"/><Relationship Id="rId4" Type="http://schemas.openxmlformats.org/officeDocument/2006/relationships/hyperlink" Target="https://www.kaggle.com/c/m5-forecasting-accuracy/discussion/150614" TargetMode="External"/><Relationship Id="rId9" Type="http://schemas.openxmlformats.org/officeDocument/2006/relationships/hyperlink" Target="https://www.googleapis.com/download/storage/v1/b/kaggle-user-content/o/inbox%2F2236951%2Ff922994adb3cdf311f8806800914b99b%2Findex.png?generation=1589315037529973&amp;alt=media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hyperlink" Target="https://www.kaggle.com/c/m5-forecasting-accuracy/discussion/163684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eonJun-IN/data.science.competition/blob/master/4.%20%5Bkaggle%5DM5-Accuracy/img/cvs_score_1.png?raw=true" TargetMode="Externa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hyperlink" Target="https://www.kaggle.com/c/m5-forecasting-accuracy/discussion/163216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C964C-6AB7-664E-B02E-3A690E1AA2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078620"/>
            <a:ext cx="9144000" cy="2387600"/>
          </a:xfrm>
        </p:spPr>
        <p:txBody>
          <a:bodyPr/>
          <a:lstStyle/>
          <a:p>
            <a:r>
              <a:rPr lang="en-US" dirty="0"/>
              <a:t>M5 Forecasting - Accuracy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6E98A8-5B17-7546-9230-A29B1FC08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558295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Estimating the Unit Sales of Walmart retail goods</a:t>
            </a:r>
          </a:p>
          <a:p>
            <a:r>
              <a:rPr lang="en-US" dirty="0"/>
              <a:t>Thomas Pin – UBC Master of Data Science Recent Graduate</a:t>
            </a:r>
          </a:p>
          <a:p>
            <a:r>
              <a:rPr lang="en-US" dirty="0"/>
              <a:t>LinkedIn: </a:t>
            </a:r>
            <a:r>
              <a:rPr lang="en-CA" dirty="0">
                <a:hlinkClick r:id="rId2"/>
              </a:rPr>
              <a:t>https://www.linkedin.com/in/thomaspin/</a:t>
            </a:r>
            <a:endParaRPr lang="en-US" dirty="0"/>
          </a:p>
          <a:p>
            <a:r>
              <a:rPr lang="en-US" dirty="0"/>
              <a:t>September 17, 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86380F-B64D-1542-AA16-3B2972BC35D6}"/>
              </a:ext>
            </a:extLst>
          </p:cNvPr>
          <p:cNvSpPr txBox="1"/>
          <p:nvPr/>
        </p:nvSpPr>
        <p:spPr>
          <a:xfrm>
            <a:off x="3386417" y="825870"/>
            <a:ext cx="54191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rgbClr val="FF0000"/>
                </a:solidFill>
                <a:latin typeface="Helvetica" pitchFamily="2" charset="0"/>
              </a:rPr>
              <a:t>TOM </a:t>
            </a:r>
            <a:r>
              <a:rPr lang="en-US" sz="8800" dirty="0">
                <a:latin typeface="Helvetica" pitchFamily="2" charset="0"/>
              </a:rPr>
              <a:t>Talk</a:t>
            </a:r>
          </a:p>
        </p:txBody>
      </p:sp>
    </p:spTree>
    <p:extLst>
      <p:ext uri="{BB962C8B-B14F-4D97-AF65-F5344CB8AC3E}">
        <p14:creationId xmlns:p14="http://schemas.microsoft.com/office/powerpoint/2010/main" val="3852416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C964C-6AB7-664E-B02E-3A690E1AA2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04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M5 Forecasting Accuracy – Overview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B29926-98F6-8845-8A37-3E4D8F2BB9CF}"/>
              </a:ext>
            </a:extLst>
          </p:cNvPr>
          <p:cNvSpPr txBox="1"/>
          <p:nvPr/>
        </p:nvSpPr>
        <p:spPr>
          <a:xfrm>
            <a:off x="6096000" y="2165395"/>
            <a:ext cx="59794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Price Pool - $50,000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42,840 time series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Walmart Hierarchical Sales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Days (1 – 1941) </a:t>
            </a:r>
            <a:r>
              <a:rPr lang="en-CA" sz="2400" dirty="0"/>
              <a:t>'2011-01-29’ to '2016-06-19’ 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5F5CF4-83B3-744F-A984-0F15DFC9F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73" y="1645616"/>
            <a:ext cx="5353496" cy="35667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7850E5-6FA6-E64C-B356-A1882EF3962A}"/>
              </a:ext>
            </a:extLst>
          </p:cNvPr>
          <p:cNvSpPr txBox="1"/>
          <p:nvPr/>
        </p:nvSpPr>
        <p:spPr>
          <a:xfrm>
            <a:off x="252173" y="5212383"/>
            <a:ext cx="53534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A Walmart Inc. store in Secaucus, New Jersey. Photographer: Timothy 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</a:rPr>
              <a:t>Fadek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/Bloomberg</a:t>
            </a:r>
          </a:p>
        </p:txBody>
      </p:sp>
    </p:spTree>
    <p:extLst>
      <p:ext uri="{BB962C8B-B14F-4D97-AF65-F5344CB8AC3E}">
        <p14:creationId xmlns:p14="http://schemas.microsoft.com/office/powerpoint/2010/main" val="1380016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M5 Forecasting Accuracy – Data Hierarchy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17CD51-66DC-E84F-9C62-E7EE11E4362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70857" y="825870"/>
            <a:ext cx="9916885" cy="54288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B3D2C8-581E-6843-9A36-13EE9DAB2F93}"/>
              </a:ext>
            </a:extLst>
          </p:cNvPr>
          <p:cNvSpPr txBox="1"/>
          <p:nvPr/>
        </p:nvSpPr>
        <p:spPr>
          <a:xfrm>
            <a:off x="3419252" y="6213694"/>
            <a:ext cx="53534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Source: M5 Competitors Guide Final 10 March 2020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4"/>
              </a:rPr>
              <a:t>Link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1688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M5 Forecasting Accuracy – Data Files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D9E40D-FE7D-8C49-B452-44D665DB4638}"/>
              </a:ext>
            </a:extLst>
          </p:cNvPr>
          <p:cNvSpPr txBox="1"/>
          <p:nvPr/>
        </p:nvSpPr>
        <p:spPr>
          <a:xfrm>
            <a:off x="6691745" y="1687941"/>
            <a:ext cx="550025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/>
              <a:t>calendar.csv</a:t>
            </a: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/>
              <a:t>sell_prices.csv</a:t>
            </a: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/>
              <a:t>sample_submission.csv</a:t>
            </a: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/>
              <a:t>sales_train_validation.csv</a:t>
            </a:r>
            <a:endParaRPr lang="en-US" sz="3600" dirty="0"/>
          </a:p>
        </p:txBody>
      </p:sp>
      <p:pic>
        <p:nvPicPr>
          <p:cNvPr id="7" name="Graphic 6" descr="Open folder">
            <a:extLst>
              <a:ext uri="{FF2B5EF4-FFF2-40B4-BE49-F238E27FC236}">
                <a16:creationId xmlns:a16="http://schemas.microsoft.com/office/drawing/2014/main" id="{BD23C4CA-5038-2340-8F04-3C153CD0E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2266" y="1687942"/>
            <a:ext cx="3970317" cy="397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353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M5 Forecasting Accuracy – Data Files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73F2ED-AB43-AE41-A615-6C0EFD1B9C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43" t="19823" b="4938"/>
          <a:stretch/>
        </p:blipFill>
        <p:spPr>
          <a:xfrm>
            <a:off x="2373126" y="1320875"/>
            <a:ext cx="7445747" cy="2108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30145D-B31E-7D43-949A-0BE69C3FA9FC}"/>
              </a:ext>
            </a:extLst>
          </p:cNvPr>
          <p:cNvSpPr txBox="1"/>
          <p:nvPr/>
        </p:nvSpPr>
        <p:spPr>
          <a:xfrm>
            <a:off x="4457205" y="736100"/>
            <a:ext cx="3277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/>
              <a:t>calendar.csv</a:t>
            </a:r>
            <a:endParaRPr lang="en-US" sz="3200" b="1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730183-A88D-2749-858A-3BA669DADF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93" t="26101" r="6192"/>
          <a:stretch/>
        </p:blipFill>
        <p:spPr>
          <a:xfrm>
            <a:off x="4060315" y="4181056"/>
            <a:ext cx="4071367" cy="2095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96E7A2-EDB7-EE48-8ADE-C59A6152C095}"/>
              </a:ext>
            </a:extLst>
          </p:cNvPr>
          <p:cNvSpPr txBox="1"/>
          <p:nvPr/>
        </p:nvSpPr>
        <p:spPr>
          <a:xfrm>
            <a:off x="4457203" y="3533422"/>
            <a:ext cx="3277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/>
              <a:t>sell_prices.csv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824230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M5 Forecasting Accuracy – Data Files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30145D-B31E-7D43-949A-0BE69C3FA9FC}"/>
              </a:ext>
            </a:extLst>
          </p:cNvPr>
          <p:cNvSpPr txBox="1"/>
          <p:nvPr/>
        </p:nvSpPr>
        <p:spPr>
          <a:xfrm>
            <a:off x="4003961" y="747805"/>
            <a:ext cx="4184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/>
              <a:t>sample_submission.csv</a:t>
            </a:r>
            <a:endParaRPr lang="en-US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96E7A2-EDB7-EE48-8ADE-C59A6152C095}"/>
              </a:ext>
            </a:extLst>
          </p:cNvPr>
          <p:cNvSpPr txBox="1"/>
          <p:nvPr/>
        </p:nvSpPr>
        <p:spPr>
          <a:xfrm>
            <a:off x="3544781" y="3453179"/>
            <a:ext cx="5102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/>
              <a:t>sales_train_validation.csv</a:t>
            </a:r>
            <a:endParaRPr lang="en-US" sz="3200" b="1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1CA0A0-59B7-7244-A1B0-8D36FEC7C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46" t="21316" b="11831"/>
          <a:stretch/>
        </p:blipFill>
        <p:spPr>
          <a:xfrm>
            <a:off x="1922214" y="4164481"/>
            <a:ext cx="8347580" cy="172803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16EC78-58F7-7248-B18E-A7B0B338A1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46" t="23317" b="4687"/>
          <a:stretch/>
        </p:blipFill>
        <p:spPr>
          <a:xfrm>
            <a:off x="1922210" y="1575490"/>
            <a:ext cx="8347580" cy="172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27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M5 Forecasting Accuracy – Scoring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B29926-98F6-8845-8A37-3E4D8F2BB9CF}"/>
              </a:ext>
            </a:extLst>
          </p:cNvPr>
          <p:cNvSpPr txBox="1"/>
          <p:nvPr/>
        </p:nvSpPr>
        <p:spPr>
          <a:xfrm>
            <a:off x="1843789" y="1166841"/>
            <a:ext cx="849699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Objective – Forecast Daily Sales for the next 28 days (4 weeks ahead) for each of 42,840 units</a:t>
            </a:r>
          </a:p>
          <a:p>
            <a:endParaRPr lang="en-US" sz="2000" dirty="0"/>
          </a:p>
          <a:p>
            <a:r>
              <a:rPr lang="en-US" sz="2000" dirty="0"/>
              <a:t>28 days ahead point forecasts (PFs)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C2C249-2BDD-C046-BC00-88F46E2DF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7473" y="2484379"/>
            <a:ext cx="6397053" cy="41346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A2DE24-7F6B-3E42-BF05-189D6D172409}"/>
              </a:ext>
            </a:extLst>
          </p:cNvPr>
          <p:cNvSpPr txBox="1"/>
          <p:nvPr/>
        </p:nvSpPr>
        <p:spPr>
          <a:xfrm>
            <a:off x="2838209" y="6619060"/>
            <a:ext cx="65155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Source: @Matthias -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5"/>
              </a:rPr>
              <a:t>Solution</a:t>
            </a:r>
            <a:endParaRPr 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39C215-9346-1542-A9CC-F1B8534C6909}"/>
              </a:ext>
            </a:extLst>
          </p:cNvPr>
          <p:cNvSpPr/>
          <p:nvPr/>
        </p:nvSpPr>
        <p:spPr>
          <a:xfrm>
            <a:off x="4631962" y="2484379"/>
            <a:ext cx="2758190" cy="8348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74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M5 Forecasting Accuracy – Scoring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B29926-98F6-8845-8A37-3E4D8F2BB9CF}"/>
              </a:ext>
            </a:extLst>
          </p:cNvPr>
          <p:cNvSpPr txBox="1"/>
          <p:nvPr/>
        </p:nvSpPr>
        <p:spPr>
          <a:xfrm>
            <a:off x="1843790" y="1166842"/>
            <a:ext cx="803472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Objective – Forecast Daily Sales for the next 28 days (4 weeks ahead)</a:t>
            </a:r>
          </a:p>
          <a:p>
            <a:endParaRPr lang="en-US" sz="2000" dirty="0"/>
          </a:p>
          <a:p>
            <a:r>
              <a:rPr lang="en-US" sz="2000" dirty="0"/>
              <a:t>28 days ahead point forecasts (PFs)</a:t>
            </a: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39C215-9346-1542-A9CC-F1B8534C6909}"/>
              </a:ext>
            </a:extLst>
          </p:cNvPr>
          <p:cNvSpPr/>
          <p:nvPr/>
        </p:nvSpPr>
        <p:spPr>
          <a:xfrm>
            <a:off x="4631962" y="2148204"/>
            <a:ext cx="2758190" cy="8348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BD51E7-DB20-0D42-9907-2F4E5A903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818" y="2565623"/>
            <a:ext cx="9946363" cy="370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86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Quick A Side – Scoring Error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39C215-9346-1542-A9CC-F1B8534C6909}"/>
              </a:ext>
            </a:extLst>
          </p:cNvPr>
          <p:cNvSpPr/>
          <p:nvPr/>
        </p:nvSpPr>
        <p:spPr>
          <a:xfrm>
            <a:off x="4631962" y="2148204"/>
            <a:ext cx="2758190" cy="8348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A64C36-022A-C749-A134-D7905D097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27241"/>
            <a:ext cx="6181787" cy="409543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36F17F7-D954-6A43-A32D-CE9E1C0D0BC4}"/>
              </a:ext>
            </a:extLst>
          </p:cNvPr>
          <p:cNvSpPr/>
          <p:nvPr/>
        </p:nvSpPr>
        <p:spPr>
          <a:xfrm>
            <a:off x="2385767" y="5922675"/>
            <a:ext cx="1410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Source: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hlinkClick r:id="rId5"/>
              </a:rPr>
              <a:t>Error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9451FD-C8A0-F348-ABB4-02AF7C7850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7924" y="1787446"/>
            <a:ext cx="4000500" cy="1143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BB8F6E7-A3B0-C449-9366-39F118F23CD1}"/>
              </a:ext>
            </a:extLst>
          </p:cNvPr>
          <p:cNvSpPr/>
          <p:nvPr/>
        </p:nvSpPr>
        <p:spPr>
          <a:xfrm>
            <a:off x="6972335" y="1202671"/>
            <a:ext cx="48640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3200" b="1" dirty="0">
                <a:solidFill>
                  <a:srgbClr val="292929"/>
                </a:solidFill>
              </a:rPr>
              <a:t>Mean Absolute Error (MAE)</a:t>
            </a:r>
            <a:endParaRPr lang="en-US" sz="32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14AE8A-4551-8C48-B522-7463E3BF1FC4}"/>
              </a:ext>
            </a:extLst>
          </p:cNvPr>
          <p:cNvSpPr/>
          <p:nvPr/>
        </p:nvSpPr>
        <p:spPr>
          <a:xfrm>
            <a:off x="6482005" y="4214689"/>
            <a:ext cx="58447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3200" b="1" dirty="0"/>
              <a:t>Root mean squared error (RMSE)</a:t>
            </a:r>
            <a:endParaRPr lang="en-US" sz="4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6647AA9-2FC6-CE49-BE9F-9B24050BCB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7924" y="4888110"/>
            <a:ext cx="41529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40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M5 Forecasting Accuracy – Scoring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1CB425-C781-C84D-9134-7849A7903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108" y="981057"/>
            <a:ext cx="9507784" cy="43638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B666BF-2080-9545-9F6E-7685B8180D3D}"/>
              </a:ext>
            </a:extLst>
          </p:cNvPr>
          <p:cNvSpPr/>
          <p:nvPr/>
        </p:nvSpPr>
        <p:spPr>
          <a:xfrm>
            <a:off x="4772625" y="5405177"/>
            <a:ext cx="2646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Source: M5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hlinkClick r:id="rId5"/>
              </a:rPr>
              <a:t>Leader Boards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639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C964C-6AB7-664E-B02E-3A690E1AA2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078620"/>
            <a:ext cx="9144000" cy="2387600"/>
          </a:xfrm>
        </p:spPr>
        <p:txBody>
          <a:bodyPr/>
          <a:lstStyle/>
          <a:p>
            <a:r>
              <a:rPr lang="en-US" dirty="0"/>
              <a:t>M5 Forecasting - Accuracy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6E98A8-5B17-7546-9230-A29B1FC08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558295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Estimating the Unit Sales of Walmart retail goods</a:t>
            </a:r>
          </a:p>
          <a:p>
            <a:r>
              <a:rPr lang="en-US" dirty="0"/>
              <a:t>Thomas Pin – UBC Master of Data Science Recent Graduate</a:t>
            </a:r>
          </a:p>
          <a:p>
            <a:r>
              <a:rPr lang="en-US" dirty="0"/>
              <a:t>LinkedIn: </a:t>
            </a:r>
            <a:r>
              <a:rPr lang="en-CA" dirty="0">
                <a:hlinkClick r:id="rId2"/>
              </a:rPr>
              <a:t>https://www.linkedin.com/in/thomaspin/</a:t>
            </a:r>
            <a:endParaRPr lang="en-US" dirty="0"/>
          </a:p>
          <a:p>
            <a:r>
              <a:rPr lang="en-US" dirty="0"/>
              <a:t>September 17, 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86380F-B64D-1542-AA16-3B2972BC35D6}"/>
              </a:ext>
            </a:extLst>
          </p:cNvPr>
          <p:cNvSpPr txBox="1"/>
          <p:nvPr/>
        </p:nvSpPr>
        <p:spPr>
          <a:xfrm>
            <a:off x="3386417" y="825870"/>
            <a:ext cx="54191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rgbClr val="FF0000"/>
                </a:solidFill>
                <a:latin typeface="Helvetica" pitchFamily="2" charset="0"/>
              </a:rPr>
              <a:t>TOM </a:t>
            </a:r>
            <a:r>
              <a:rPr lang="en-US" sz="8800" dirty="0">
                <a:latin typeface="Helvetica" pitchFamily="2" charset="0"/>
              </a:rPr>
              <a:t>Talk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D1CD51-24F4-6349-91F7-22734A12340B}"/>
              </a:ext>
            </a:extLst>
          </p:cNvPr>
          <p:cNvSpPr txBox="1"/>
          <p:nvPr/>
        </p:nvSpPr>
        <p:spPr>
          <a:xfrm rot="20989054">
            <a:off x="1200839" y="3537910"/>
            <a:ext cx="1729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Matt Emery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B3140A-2DEE-3748-AA1C-74353094A922}"/>
              </a:ext>
            </a:extLst>
          </p:cNvPr>
          <p:cNvCxnSpPr/>
          <p:nvPr/>
        </p:nvCxnSpPr>
        <p:spPr>
          <a:xfrm>
            <a:off x="2357610" y="4148826"/>
            <a:ext cx="1564395" cy="0"/>
          </a:xfrm>
          <a:prstGeom prst="line">
            <a:avLst/>
          </a:prstGeom>
          <a:ln w="38100">
            <a:solidFill>
              <a:srgbClr val="ED1B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7874154-B81F-2141-8FFB-B8095AB73190}"/>
                  </a:ext>
                </a:extLst>
              </p14:cNvPr>
              <p14:cNvContentPartPr/>
              <p14:nvPr/>
            </p14:nvContentPartPr>
            <p14:xfrm>
              <a:off x="2357041" y="3866956"/>
              <a:ext cx="160920" cy="158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7874154-B81F-2141-8FFB-B8095AB731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48041" y="3857956"/>
                <a:ext cx="178560" cy="17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4478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FB29926-98F6-8845-8A37-3E4D8F2BB9CF}"/>
              </a:ext>
            </a:extLst>
          </p:cNvPr>
          <p:cNvSpPr txBox="1"/>
          <p:nvPr/>
        </p:nvSpPr>
        <p:spPr>
          <a:xfrm>
            <a:off x="477078" y="1413063"/>
            <a:ext cx="1123784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/>
          </a:p>
          <a:p>
            <a:endParaRPr lang="en-US" sz="2000" dirty="0"/>
          </a:p>
          <a:p>
            <a:r>
              <a:rPr lang="en-US" sz="2000" dirty="0"/>
              <a:t>Point Forecasts - </a:t>
            </a:r>
            <a:r>
              <a:rPr lang="en-US" sz="2000" b="1" dirty="0"/>
              <a:t>Root Mean Squared Scaled Error (RMSSE)</a:t>
            </a:r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r>
              <a:rPr lang="en-US" sz="2000" dirty="0"/>
              <a:t>After estimating all 42,840 RMSSEs </a:t>
            </a:r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r>
              <a:rPr lang="en-US" sz="2000" dirty="0"/>
              <a:t>Ranking – </a:t>
            </a:r>
            <a:r>
              <a:rPr lang="en-US" sz="2000" b="1" dirty="0"/>
              <a:t>Weighted RMSSE (WRMSSE) </a:t>
            </a:r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M5 Forecasting Accuracy – Scoring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783B824-2B80-6B40-94E1-2B05E90AD31B}"/>
                  </a:ext>
                </a:extLst>
              </p:cNvPr>
              <p:cNvSpPr/>
              <p:nvPr/>
            </p:nvSpPr>
            <p:spPr>
              <a:xfrm>
                <a:off x="6892642" y="1666781"/>
                <a:ext cx="3972626" cy="1169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𝑹𝑴𝑺𝑺𝑬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f>
                            <m:fPr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b="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𝑌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f>
                                <m:fPr>
                                  <m:ctrlPr>
                                    <a:rPr 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=2</m:t>
                                  </m:r>
                                </m:sub>
                                <m:sup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b="0" i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den>
                          </m:f>
                        </m:e>
                      </m:rad>
                      <m:r>
                        <a:rPr lang="en-US" b="0" i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783B824-2B80-6B40-94E1-2B05E90AD3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642" y="1666781"/>
                <a:ext cx="3972626" cy="1169936"/>
              </a:xfrm>
              <a:prstGeom prst="rect">
                <a:avLst/>
              </a:prstGeom>
              <a:blipFill>
                <a:blip r:embed="rId4"/>
                <a:stretch>
                  <a:fillRect t="-18280" b="-39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651A4C-5BEF-B949-93E1-4FC2895E020E}"/>
                  </a:ext>
                </a:extLst>
              </p:cNvPr>
              <p:cNvSpPr txBox="1"/>
              <p:nvPr/>
            </p:nvSpPr>
            <p:spPr>
              <a:xfrm>
                <a:off x="6892642" y="4204101"/>
                <a:ext cx="3591339" cy="8779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𝑾𝑹𝑴𝑺𝑺𝑬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42,840</m:t>
                          </m:r>
                        </m:sup>
                        <m:e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𝑅𝑀𝑆𝑆𝐸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651A4C-5BEF-B949-93E1-4FC2895E0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642" y="4204101"/>
                <a:ext cx="3591339" cy="877933"/>
              </a:xfrm>
              <a:prstGeom prst="rect">
                <a:avLst/>
              </a:prstGeom>
              <a:blipFill>
                <a:blip r:embed="rId5"/>
                <a:stretch>
                  <a:fillRect t="-94286" b="-1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6511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B29926-98F6-8845-8A37-3E4D8F2BB9CF}"/>
                  </a:ext>
                </a:extLst>
              </p:cNvPr>
              <p:cNvSpPr txBox="1"/>
              <p:nvPr/>
            </p:nvSpPr>
            <p:spPr>
              <a:xfrm>
                <a:off x="523460" y="1227266"/>
                <a:ext cx="11237844" cy="5161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/>
                  <a:t>WRMSSE EXAMPLE</a:t>
                </a:r>
              </a:p>
              <a:p>
                <a:endParaRPr lang="en-US" b="1" dirty="0"/>
              </a:p>
              <a:p>
                <a:r>
                  <a:rPr lang="en-US" dirty="0"/>
                  <a:t>Product A is $10 in Sales </a:t>
                </a:r>
              </a:p>
              <a:p>
                <a:r>
                  <a:rPr lang="en-US" dirty="0"/>
                  <a:t>Product B is $12 in Sales</a:t>
                </a:r>
              </a:p>
              <a:p>
                <a:endParaRPr lang="en-US" b="1" dirty="0"/>
              </a:p>
              <a:p>
                <a:r>
                  <a:rPr lang="en-US" dirty="0"/>
                  <a:t>RMSSE</a:t>
                </a:r>
                <a:r>
                  <a:rPr lang="en-US" baseline="-25000" dirty="0"/>
                  <a:t>A</a:t>
                </a:r>
                <a:r>
                  <a:rPr lang="en-US" dirty="0"/>
                  <a:t>=0.8</a:t>
                </a:r>
                <a:endParaRPr lang="en-US" b="1" dirty="0"/>
              </a:p>
              <a:p>
                <a:r>
                  <a:rPr lang="en-US" dirty="0"/>
                  <a:t>RMSSE</a:t>
                </a:r>
                <a:r>
                  <a:rPr lang="en-US" baseline="-25000" dirty="0"/>
                  <a:t>B</a:t>
                </a:r>
                <a:r>
                  <a:rPr lang="en-US" dirty="0"/>
                  <a:t>=0.7</a:t>
                </a:r>
              </a:p>
              <a:p>
                <a:endParaRPr lang="en-US" b="1" dirty="0"/>
              </a:p>
              <a:p>
                <a:r>
                  <a:rPr lang="en-US" dirty="0"/>
                  <a:t>RMSSE=0.77</a:t>
                </a:r>
                <a:endParaRPr lang="en-US" b="1" dirty="0"/>
              </a:p>
              <a:p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𝑊𝑅𝑀𝑆𝑆𝐸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𝑅𝑀𝑆𝑆𝐸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𝑅𝑀𝑆𝑆𝐸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𝑅𝑀𝑆𝑆𝐸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𝑅𝑀𝑆𝑆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$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𝑆𝑎𝑙𝑒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$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𝑆𝑎𝑙𝑒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+$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𝑆𝑎𝑙𝑒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𝑅𝑀𝑆𝑆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$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𝑆𝑎𝑙𝑒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$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𝑆𝑎𝑙𝑒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+$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𝑆𝑎𝑙𝑒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𝑅𝑀𝑆𝑆𝐸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$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𝑆𝑎𝑙𝑒𝑠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$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𝑆𝑎𝑙𝑒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+$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𝑆𝑎𝑙𝑒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dirty="0"/>
              </a:p>
              <a:p>
                <a:r>
                  <a:rPr lang="en-US" dirty="0"/>
                  <a:t> </a:t>
                </a:r>
                <a:endParaRPr lang="en-CA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0.8∗</m:t>
                    </m:r>
                    <m:f>
                      <m:f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10+12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+0.7∗</m:t>
                    </m:r>
                    <m:f>
                      <m:f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10+12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+0.77∗</m:t>
                    </m:r>
                    <m:f>
                      <m:f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∗1=0.758</m:t>
                    </m:r>
                  </m:oMath>
                </a14:m>
                <a:r>
                  <a:rPr lang="en-US" dirty="0"/>
                  <a:t>.</a:t>
                </a:r>
                <a:endParaRPr lang="en-CA" dirty="0"/>
              </a:p>
              <a:p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B29926-98F6-8845-8A37-3E4D8F2BB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60" y="1227266"/>
                <a:ext cx="11237844" cy="5161606"/>
              </a:xfrm>
              <a:prstGeom prst="rect">
                <a:avLst/>
              </a:prstGeom>
              <a:blipFill>
                <a:blip r:embed="rId3"/>
                <a:stretch>
                  <a:fillRect l="-1356" t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M5 Forecasting Accuracy – Scoring Reasoning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316041-A4A3-354A-BA05-ABDB620963E4}"/>
              </a:ext>
            </a:extLst>
          </p:cNvPr>
          <p:cNvSpPr/>
          <p:nvPr/>
        </p:nvSpPr>
        <p:spPr>
          <a:xfrm>
            <a:off x="5162842" y="5401994"/>
            <a:ext cx="717453" cy="3516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73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M5 Forecasting Accuracy – Scoring Reasoning </a:t>
            </a:r>
          </a:p>
        </p:txBody>
      </p:sp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BD197D7D-9F3D-9240-BB96-D3347D575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142630"/>
            <a:ext cx="11211339" cy="45727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4F983F-3CFB-1742-94CB-E05C004BF26A}"/>
              </a:ext>
            </a:extLst>
          </p:cNvPr>
          <p:cNvSpPr txBox="1"/>
          <p:nvPr/>
        </p:nvSpPr>
        <p:spPr>
          <a:xfrm>
            <a:off x="8295861" y="3105834"/>
            <a:ext cx="3193774" cy="646331"/>
          </a:xfrm>
          <a:prstGeom prst="rect">
            <a:avLst/>
          </a:prstGeom>
          <a:noFill/>
          <a:ln w="28575">
            <a:solidFill>
              <a:srgbClr val="ED1B4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High price low volume &amp;</a:t>
            </a:r>
          </a:p>
          <a:p>
            <a:r>
              <a:rPr lang="en-US" dirty="0"/>
              <a:t>Low Price high volume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BC7D7-BCF7-E14A-A1B7-DFA6225708E7}"/>
              </a:ext>
            </a:extLst>
          </p:cNvPr>
          <p:cNvSpPr txBox="1"/>
          <p:nvPr/>
        </p:nvSpPr>
        <p:spPr>
          <a:xfrm>
            <a:off x="10527954" y="1435248"/>
            <a:ext cx="658670" cy="208201"/>
          </a:xfrm>
          <a:prstGeom prst="rect">
            <a:avLst/>
          </a:prstGeom>
          <a:noFill/>
          <a:ln w="28575">
            <a:solidFill>
              <a:srgbClr val="ED1B4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241F33-A8E3-3640-A4AD-2FB27572A1EB}"/>
              </a:ext>
            </a:extLst>
          </p:cNvPr>
          <p:cNvSpPr txBox="1"/>
          <p:nvPr/>
        </p:nvSpPr>
        <p:spPr>
          <a:xfrm>
            <a:off x="10260222" y="1661790"/>
            <a:ext cx="502513" cy="208201"/>
          </a:xfrm>
          <a:prstGeom prst="rect">
            <a:avLst/>
          </a:prstGeom>
          <a:noFill/>
          <a:ln w="28575">
            <a:solidFill>
              <a:srgbClr val="ED1B4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579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M5 Forecasting Accuracy – EDA</a:t>
            </a:r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518FDBC-FA7A-7D4E-A760-9F3E1B85B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288" y="1160643"/>
            <a:ext cx="8499423" cy="498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693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M5 Forecasting Accuracy – EDA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5236EBAE-5D6B-AB4F-A2A2-2438035AB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170" y="1229177"/>
            <a:ext cx="9844439" cy="481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58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M5 Forecasting Accuracy – EDA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8777AB-4AA8-8448-BC26-7423F5857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771" y="1026325"/>
            <a:ext cx="7576457" cy="574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522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M5 Forecasting Accuracy – Challenges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B29926-98F6-8845-8A37-3E4D8F2BB9CF}"/>
              </a:ext>
            </a:extLst>
          </p:cNvPr>
          <p:cNvSpPr txBox="1"/>
          <p:nvPr/>
        </p:nvSpPr>
        <p:spPr>
          <a:xfrm>
            <a:off x="759418" y="687370"/>
            <a:ext cx="42620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Comparing different states, </a:t>
            </a:r>
          </a:p>
          <a:p>
            <a:pPr algn="ctr"/>
            <a:r>
              <a:rPr lang="en-US" sz="2400" dirty="0"/>
              <a:t>stores, categories and departments</a:t>
            </a:r>
          </a:p>
        </p:txBody>
      </p:sp>
      <p:pic>
        <p:nvPicPr>
          <p:cNvPr id="3" name="Graphic 2" descr="Orange">
            <a:extLst>
              <a:ext uri="{FF2B5EF4-FFF2-40B4-BE49-F238E27FC236}">
                <a16:creationId xmlns:a16="http://schemas.microsoft.com/office/drawing/2014/main" id="{277D6702-145F-6147-9226-109A236797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94174" y="1731625"/>
            <a:ext cx="1293038" cy="1293038"/>
          </a:xfrm>
          <a:prstGeom prst="rect">
            <a:avLst/>
          </a:prstGeom>
        </p:spPr>
      </p:pic>
      <p:pic>
        <p:nvPicPr>
          <p:cNvPr id="6" name="Graphic 5" descr="Apple">
            <a:extLst>
              <a:ext uri="{FF2B5EF4-FFF2-40B4-BE49-F238E27FC236}">
                <a16:creationId xmlns:a16="http://schemas.microsoft.com/office/drawing/2014/main" id="{91204952-E575-1644-94E4-8ECFBFECE2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2339" y="1721937"/>
            <a:ext cx="1293038" cy="12930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611E30-A027-574E-B631-59055E75CDB1}"/>
              </a:ext>
            </a:extLst>
          </p:cNvPr>
          <p:cNvSpPr txBox="1"/>
          <p:nvPr/>
        </p:nvSpPr>
        <p:spPr>
          <a:xfrm>
            <a:off x="6949305" y="1054054"/>
            <a:ext cx="4262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Weather and Disaster</a:t>
            </a:r>
          </a:p>
        </p:txBody>
      </p:sp>
      <p:pic>
        <p:nvPicPr>
          <p:cNvPr id="8" name="Graphic 7" descr="Tornado">
            <a:extLst>
              <a:ext uri="{FF2B5EF4-FFF2-40B4-BE49-F238E27FC236}">
                <a16:creationId xmlns:a16="http://schemas.microsoft.com/office/drawing/2014/main" id="{A8ED8458-3470-ED43-9A8D-540BDBFEFD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95176" y="1515719"/>
            <a:ext cx="1293038" cy="1293038"/>
          </a:xfrm>
          <a:prstGeom prst="rect">
            <a:avLst/>
          </a:prstGeom>
        </p:spPr>
      </p:pic>
      <p:pic>
        <p:nvPicPr>
          <p:cNvPr id="13" name="Graphic 12" descr="Cloud With Lightning And Rain">
            <a:extLst>
              <a:ext uri="{FF2B5EF4-FFF2-40B4-BE49-F238E27FC236}">
                <a16:creationId xmlns:a16="http://schemas.microsoft.com/office/drawing/2014/main" id="{605F4D3C-8A15-4846-B685-41429DE93A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58314" y="1515719"/>
            <a:ext cx="1293038" cy="12930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4FCE69-8F81-3A43-86D3-05B13D6A0F93}"/>
              </a:ext>
            </a:extLst>
          </p:cNvPr>
          <p:cNvSpPr txBox="1"/>
          <p:nvPr/>
        </p:nvSpPr>
        <p:spPr>
          <a:xfrm>
            <a:off x="759418" y="3833337"/>
            <a:ext cx="4262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 of Stock</a:t>
            </a:r>
          </a:p>
        </p:txBody>
      </p:sp>
      <p:pic>
        <p:nvPicPr>
          <p:cNvPr id="16" name="Graphic 15" descr="Zoom out">
            <a:extLst>
              <a:ext uri="{FF2B5EF4-FFF2-40B4-BE49-F238E27FC236}">
                <a16:creationId xmlns:a16="http://schemas.microsoft.com/office/drawing/2014/main" id="{C2FB817A-F867-9846-BBD4-4D43F75118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70491" y="4546075"/>
            <a:ext cx="1288800" cy="1288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D80E46A-B163-D142-8442-8A76C6FCAE66}"/>
              </a:ext>
            </a:extLst>
          </p:cNvPr>
          <p:cNvSpPr txBox="1"/>
          <p:nvPr/>
        </p:nvSpPr>
        <p:spPr>
          <a:xfrm>
            <a:off x="6949305" y="3754736"/>
            <a:ext cx="4262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Anomaly – Blue Moon Event </a:t>
            </a:r>
          </a:p>
        </p:txBody>
      </p:sp>
      <p:pic>
        <p:nvPicPr>
          <p:cNvPr id="19" name="Graphic 18" descr="Barcode">
            <a:extLst>
              <a:ext uri="{FF2B5EF4-FFF2-40B4-BE49-F238E27FC236}">
                <a16:creationId xmlns:a16="http://schemas.microsoft.com/office/drawing/2014/main" id="{2F8D70EA-D841-5046-AE1F-64A82DAB59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22235" y="4541837"/>
            <a:ext cx="1293038" cy="1293038"/>
          </a:xfrm>
          <a:prstGeom prst="rect">
            <a:avLst/>
          </a:prstGeom>
        </p:spPr>
      </p:pic>
      <p:pic>
        <p:nvPicPr>
          <p:cNvPr id="21" name="Graphic 20" descr="Waxing Crescent Moon">
            <a:extLst>
              <a:ext uri="{FF2B5EF4-FFF2-40B4-BE49-F238E27FC236}">
                <a16:creationId xmlns:a16="http://schemas.microsoft.com/office/drawing/2014/main" id="{5AD2782F-5AF0-FD45-BCF1-B73F9BC76A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623122" y="4541837"/>
            <a:ext cx="1293038" cy="129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903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Quick A Side – Leaderboards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64D085-E6DC-6B49-B921-9CEA1E07F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330" y="1317479"/>
            <a:ext cx="11211340" cy="18635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C8D449-449B-984C-8281-D936FFF45CB0}"/>
              </a:ext>
            </a:extLst>
          </p:cNvPr>
          <p:cNvSpPr txBox="1"/>
          <p:nvPr/>
        </p:nvSpPr>
        <p:spPr>
          <a:xfrm>
            <a:off x="1864963" y="3762405"/>
            <a:ext cx="84620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Public Leader board d_1914 - d_1941 </a:t>
            </a:r>
          </a:p>
          <a:p>
            <a:r>
              <a:rPr lang="en-US" sz="2800" dirty="0"/>
              <a:t>Release </a:t>
            </a:r>
            <a:r>
              <a:rPr lang="en-US" sz="2800" b="1" dirty="0"/>
              <a:t>May 31</a:t>
            </a:r>
            <a:r>
              <a:rPr lang="en-US" sz="2800" b="1" baseline="30000" dirty="0"/>
              <a:t>st</a:t>
            </a:r>
            <a:r>
              <a:rPr lang="en-US" sz="2800" b="1" dirty="0"/>
              <a:t>, 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Private Leader board </a:t>
            </a:r>
            <a:r>
              <a:rPr lang="en-CA" sz="2800" dirty="0"/>
              <a:t>d_1942 - d_1969</a:t>
            </a:r>
          </a:p>
          <a:p>
            <a:r>
              <a:rPr lang="en-CA" sz="2800" dirty="0"/>
              <a:t>Released </a:t>
            </a:r>
            <a:r>
              <a:rPr lang="en-CA" sz="2800" b="1" dirty="0"/>
              <a:t>June 30</a:t>
            </a:r>
            <a:r>
              <a:rPr lang="en-CA" sz="2800" b="1" baseline="30000" dirty="0"/>
              <a:t>th</a:t>
            </a:r>
            <a:r>
              <a:rPr lang="en-CA" sz="2800" b="1" dirty="0"/>
              <a:t>, 2020 </a:t>
            </a:r>
            <a:r>
              <a:rPr lang="en-CA" sz="2800" dirty="0"/>
              <a:t>(Deadline June 23</a:t>
            </a:r>
            <a:r>
              <a:rPr lang="en-CA" sz="2800" baseline="30000" dirty="0"/>
              <a:t>rd</a:t>
            </a:r>
            <a:r>
              <a:rPr lang="en-CA" sz="2800" dirty="0"/>
              <a:t>, 2020) 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99513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C964C-6AB7-664E-B02E-3A690E1AA2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Solution Techniques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913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M5 Forecasting Accuracy – Baseline Score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F1FFF9-9BE8-CC44-8FCC-9BCD62D5C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6577" y="1821607"/>
            <a:ext cx="7978845" cy="646331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3EDC2D-2670-1747-A821-2A34C8010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0672" y="2628029"/>
            <a:ext cx="8250656" cy="20794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7BCE39-A45C-AE4C-9864-9DBF8CE4DB7D}"/>
              </a:ext>
            </a:extLst>
          </p:cNvPr>
          <p:cNvSpPr txBox="1"/>
          <p:nvPr/>
        </p:nvSpPr>
        <p:spPr>
          <a:xfrm>
            <a:off x="2838209" y="4707463"/>
            <a:ext cx="65155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Kaggle: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6"/>
              </a:rPr>
              <a:t>@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  <a:hlinkClick r:id="rId6"/>
              </a:rPr>
              <a:t>chrisrichardmiles</a:t>
            </a:r>
            <a:endParaRPr 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229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C964C-6AB7-664E-B02E-3A690E1AA2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9950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M5 Forecasting Accuracy – Rational </a:t>
            </a:r>
          </a:p>
        </p:txBody>
      </p:sp>
      <p:pic>
        <p:nvPicPr>
          <p:cNvPr id="3" name="Graphic 2" descr="Avocado">
            <a:extLst>
              <a:ext uri="{FF2B5EF4-FFF2-40B4-BE49-F238E27FC236}">
                <a16:creationId xmlns:a16="http://schemas.microsoft.com/office/drawing/2014/main" id="{CF206F65-E775-F243-8BE8-C0FC8FFBFF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8476" y="180816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16DF77-EAF3-0441-A1C1-EED0FF9EE291}"/>
              </a:ext>
            </a:extLst>
          </p:cNvPr>
          <p:cNvSpPr txBox="1"/>
          <p:nvPr/>
        </p:nvSpPr>
        <p:spPr>
          <a:xfrm>
            <a:off x="117659" y="1438834"/>
            <a:ext cx="168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Sunday</a:t>
            </a:r>
          </a:p>
        </p:txBody>
      </p:sp>
      <p:pic>
        <p:nvPicPr>
          <p:cNvPr id="12" name="Graphic 11" descr="Avocado">
            <a:extLst>
              <a:ext uri="{FF2B5EF4-FFF2-40B4-BE49-F238E27FC236}">
                <a16:creationId xmlns:a16="http://schemas.microsoft.com/office/drawing/2014/main" id="{30EF8F1D-C6E3-184B-9A58-ABD65EA442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46511" y="1808166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EF6F44-4A5F-644A-A5C4-83FB263D8651}"/>
              </a:ext>
            </a:extLst>
          </p:cNvPr>
          <p:cNvSpPr txBox="1"/>
          <p:nvPr/>
        </p:nvSpPr>
        <p:spPr>
          <a:xfrm>
            <a:off x="1815353" y="1438834"/>
            <a:ext cx="168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Monday</a:t>
            </a:r>
          </a:p>
        </p:txBody>
      </p:sp>
      <p:pic>
        <p:nvPicPr>
          <p:cNvPr id="14" name="Graphic 13" descr="Avocado">
            <a:extLst>
              <a:ext uri="{FF2B5EF4-FFF2-40B4-BE49-F238E27FC236}">
                <a16:creationId xmlns:a16="http://schemas.microsoft.com/office/drawing/2014/main" id="{8272AC5F-E495-B345-B088-0F600C8848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8277" y="1808166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EDF1850-0A71-B84E-9D41-6652130BFE27}"/>
              </a:ext>
            </a:extLst>
          </p:cNvPr>
          <p:cNvSpPr txBox="1"/>
          <p:nvPr/>
        </p:nvSpPr>
        <p:spPr>
          <a:xfrm>
            <a:off x="5255558" y="1438834"/>
            <a:ext cx="168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Wednesday</a:t>
            </a:r>
          </a:p>
        </p:txBody>
      </p:sp>
      <p:pic>
        <p:nvPicPr>
          <p:cNvPr id="18" name="Graphic 17" descr="Avocado">
            <a:extLst>
              <a:ext uri="{FF2B5EF4-FFF2-40B4-BE49-F238E27FC236}">
                <a16:creationId xmlns:a16="http://schemas.microsoft.com/office/drawing/2014/main" id="{B997EB29-A0F2-DC44-9277-2AD22B7C0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89160" y="1808166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431A493-199A-5E4C-9E58-503382A6AB9E}"/>
              </a:ext>
            </a:extLst>
          </p:cNvPr>
          <p:cNvSpPr txBox="1"/>
          <p:nvPr/>
        </p:nvSpPr>
        <p:spPr>
          <a:xfrm>
            <a:off x="6971179" y="1438834"/>
            <a:ext cx="168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Thursday</a:t>
            </a:r>
          </a:p>
        </p:txBody>
      </p:sp>
      <p:pic>
        <p:nvPicPr>
          <p:cNvPr id="20" name="Graphic 19" descr="Avocado">
            <a:extLst>
              <a:ext uri="{FF2B5EF4-FFF2-40B4-BE49-F238E27FC236}">
                <a16:creationId xmlns:a16="http://schemas.microsoft.com/office/drawing/2014/main" id="{6509EFE6-B975-D646-B625-536BF1E9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7394" y="1808166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1CAD9E4-2AC4-8340-9ABF-623BF83E22C6}"/>
              </a:ext>
            </a:extLst>
          </p:cNvPr>
          <p:cNvSpPr txBox="1"/>
          <p:nvPr/>
        </p:nvSpPr>
        <p:spPr>
          <a:xfrm>
            <a:off x="3504078" y="1438834"/>
            <a:ext cx="168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Tuesday</a:t>
            </a:r>
          </a:p>
        </p:txBody>
      </p:sp>
      <p:pic>
        <p:nvPicPr>
          <p:cNvPr id="22" name="Graphic 21" descr="Avocado">
            <a:extLst>
              <a:ext uri="{FF2B5EF4-FFF2-40B4-BE49-F238E27FC236}">
                <a16:creationId xmlns:a16="http://schemas.microsoft.com/office/drawing/2014/main" id="{E7459BD0-ABCC-744A-BDC3-AF6F345B5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70042" y="1808166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77A1B59-7086-E745-9CCA-6A24805F0991}"/>
              </a:ext>
            </a:extLst>
          </p:cNvPr>
          <p:cNvSpPr txBox="1"/>
          <p:nvPr/>
        </p:nvSpPr>
        <p:spPr>
          <a:xfrm>
            <a:off x="8579225" y="1438834"/>
            <a:ext cx="168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Friday</a:t>
            </a:r>
          </a:p>
        </p:txBody>
      </p:sp>
      <p:pic>
        <p:nvPicPr>
          <p:cNvPr id="24" name="Graphic 23" descr="Avocado">
            <a:extLst>
              <a:ext uri="{FF2B5EF4-FFF2-40B4-BE49-F238E27FC236}">
                <a16:creationId xmlns:a16="http://schemas.microsoft.com/office/drawing/2014/main" id="{659A9DAF-BB63-7048-9236-BDFDDC0DA8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50924" y="1808166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6A1BEC6-2A01-C14A-A251-7EDE9A3E27DA}"/>
              </a:ext>
            </a:extLst>
          </p:cNvPr>
          <p:cNvSpPr txBox="1"/>
          <p:nvPr/>
        </p:nvSpPr>
        <p:spPr>
          <a:xfrm>
            <a:off x="10260107" y="1438834"/>
            <a:ext cx="168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Sunday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27FD11-F456-4240-AA13-E956CBB636E6}"/>
              </a:ext>
            </a:extLst>
          </p:cNvPr>
          <p:cNvSpPr txBox="1"/>
          <p:nvPr/>
        </p:nvSpPr>
        <p:spPr>
          <a:xfrm>
            <a:off x="559168" y="2722566"/>
            <a:ext cx="797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120X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41987B-029A-0F40-8600-443B818BE4AF}"/>
              </a:ext>
            </a:extLst>
          </p:cNvPr>
          <p:cNvSpPr txBox="1"/>
          <p:nvPr/>
        </p:nvSpPr>
        <p:spPr>
          <a:xfrm>
            <a:off x="2254624" y="2735088"/>
            <a:ext cx="797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88D483-FED0-F942-8D50-14BAA2103EFF}"/>
              </a:ext>
            </a:extLst>
          </p:cNvPr>
          <p:cNvSpPr txBox="1"/>
          <p:nvPr/>
        </p:nvSpPr>
        <p:spPr>
          <a:xfrm>
            <a:off x="3950080" y="2720715"/>
            <a:ext cx="797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30X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09FED1-61B3-1247-B9AD-6C035640EAAC}"/>
              </a:ext>
            </a:extLst>
          </p:cNvPr>
          <p:cNvSpPr txBox="1"/>
          <p:nvPr/>
        </p:nvSpPr>
        <p:spPr>
          <a:xfrm>
            <a:off x="5692606" y="2720715"/>
            <a:ext cx="797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30X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E129B7-75B7-4249-8CCE-754144209F4B}"/>
              </a:ext>
            </a:extLst>
          </p:cNvPr>
          <p:cNvSpPr txBox="1"/>
          <p:nvPr/>
        </p:nvSpPr>
        <p:spPr>
          <a:xfrm>
            <a:off x="7410437" y="2735088"/>
            <a:ext cx="797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100X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1E509C-C5F6-724C-A777-37F98A07A71F}"/>
              </a:ext>
            </a:extLst>
          </p:cNvPr>
          <p:cNvSpPr txBox="1"/>
          <p:nvPr/>
        </p:nvSpPr>
        <p:spPr>
          <a:xfrm>
            <a:off x="9017380" y="2720715"/>
            <a:ext cx="797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60X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0DEF3A-BB28-1049-9DEC-374487238D50}"/>
              </a:ext>
            </a:extLst>
          </p:cNvPr>
          <p:cNvSpPr txBox="1"/>
          <p:nvPr/>
        </p:nvSpPr>
        <p:spPr>
          <a:xfrm>
            <a:off x="10701616" y="2720715"/>
            <a:ext cx="797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240X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EF7A7AA8-B674-AE4D-AFC6-C4DCE8D20B88}"/>
              </a:ext>
            </a:extLst>
          </p:cNvPr>
          <p:cNvSpPr/>
          <p:nvPr/>
        </p:nvSpPr>
        <p:spPr>
          <a:xfrm rot="5400000">
            <a:off x="-470419" y="4142973"/>
            <a:ext cx="2857037" cy="914400"/>
          </a:xfrm>
          <a:prstGeom prst="rightArrow">
            <a:avLst/>
          </a:prstGeom>
          <a:solidFill>
            <a:srgbClr val="7A7F25"/>
          </a:solidFill>
          <a:ln>
            <a:solidFill>
              <a:srgbClr val="535B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7EEA3D70-7415-944D-8DD4-CEFC39BDF34E}"/>
              </a:ext>
            </a:extLst>
          </p:cNvPr>
          <p:cNvSpPr/>
          <p:nvPr/>
        </p:nvSpPr>
        <p:spPr>
          <a:xfrm rot="5400000">
            <a:off x="1225037" y="4142974"/>
            <a:ext cx="2857037" cy="914400"/>
          </a:xfrm>
          <a:prstGeom prst="rightArrow">
            <a:avLst/>
          </a:prstGeom>
          <a:solidFill>
            <a:srgbClr val="7A7F25"/>
          </a:solidFill>
          <a:ln>
            <a:solidFill>
              <a:srgbClr val="535B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89712A8A-7353-1947-B428-8DAFA85F8A00}"/>
              </a:ext>
            </a:extLst>
          </p:cNvPr>
          <p:cNvSpPr/>
          <p:nvPr/>
        </p:nvSpPr>
        <p:spPr>
          <a:xfrm rot="5400000">
            <a:off x="2920492" y="4142974"/>
            <a:ext cx="2857037" cy="914400"/>
          </a:xfrm>
          <a:prstGeom prst="rightArrow">
            <a:avLst/>
          </a:prstGeom>
          <a:solidFill>
            <a:srgbClr val="7A7F25"/>
          </a:solidFill>
          <a:ln>
            <a:solidFill>
              <a:srgbClr val="535B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0B5FABA4-671A-DB41-A471-7949C99CDF88}"/>
              </a:ext>
            </a:extLst>
          </p:cNvPr>
          <p:cNvSpPr/>
          <p:nvPr/>
        </p:nvSpPr>
        <p:spPr>
          <a:xfrm rot="5400000">
            <a:off x="4667480" y="4142974"/>
            <a:ext cx="2857037" cy="914400"/>
          </a:xfrm>
          <a:prstGeom prst="rightArrow">
            <a:avLst/>
          </a:prstGeom>
          <a:solidFill>
            <a:srgbClr val="7A7F25"/>
          </a:solidFill>
          <a:ln>
            <a:solidFill>
              <a:srgbClr val="535B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F2A4BE22-9984-1448-885A-5CF5DC8B2A76}"/>
              </a:ext>
            </a:extLst>
          </p:cNvPr>
          <p:cNvSpPr/>
          <p:nvPr/>
        </p:nvSpPr>
        <p:spPr>
          <a:xfrm rot="5400000">
            <a:off x="6380850" y="4147385"/>
            <a:ext cx="2857037" cy="914400"/>
          </a:xfrm>
          <a:prstGeom prst="rightArrow">
            <a:avLst/>
          </a:prstGeom>
          <a:solidFill>
            <a:srgbClr val="7A7F25"/>
          </a:solidFill>
          <a:ln>
            <a:solidFill>
              <a:srgbClr val="535B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5B20DB6B-5FDA-CC4A-8D2A-BF38202C5C8D}"/>
              </a:ext>
            </a:extLst>
          </p:cNvPr>
          <p:cNvSpPr/>
          <p:nvPr/>
        </p:nvSpPr>
        <p:spPr>
          <a:xfrm rot="5400000">
            <a:off x="7991147" y="4142974"/>
            <a:ext cx="2857037" cy="914400"/>
          </a:xfrm>
          <a:prstGeom prst="rightArrow">
            <a:avLst/>
          </a:prstGeom>
          <a:solidFill>
            <a:srgbClr val="7A7F25"/>
          </a:solidFill>
          <a:ln>
            <a:solidFill>
              <a:srgbClr val="535B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CD5301BB-BEE2-EE4D-8DC1-0E886BA9D9B8}"/>
              </a:ext>
            </a:extLst>
          </p:cNvPr>
          <p:cNvSpPr/>
          <p:nvPr/>
        </p:nvSpPr>
        <p:spPr>
          <a:xfrm rot="5400000">
            <a:off x="9672029" y="4142974"/>
            <a:ext cx="2857037" cy="914400"/>
          </a:xfrm>
          <a:prstGeom prst="rightArrow">
            <a:avLst/>
          </a:prstGeom>
          <a:solidFill>
            <a:srgbClr val="7A7F25"/>
          </a:solidFill>
          <a:ln>
            <a:solidFill>
              <a:srgbClr val="535B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C9D4EC-F14E-B940-9239-D0FABD1AB50F}"/>
              </a:ext>
            </a:extLst>
          </p:cNvPr>
          <p:cNvSpPr txBox="1"/>
          <p:nvPr/>
        </p:nvSpPr>
        <p:spPr>
          <a:xfrm>
            <a:off x="425820" y="723087"/>
            <a:ext cx="647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July 20XX</a:t>
            </a:r>
          </a:p>
        </p:txBody>
      </p:sp>
    </p:spTree>
    <p:extLst>
      <p:ext uri="{BB962C8B-B14F-4D97-AF65-F5344CB8AC3E}">
        <p14:creationId xmlns:p14="http://schemas.microsoft.com/office/powerpoint/2010/main" val="23256431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M5 Forecasting Accuracy – Baseline Score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F1FFF9-9BE8-CC44-8FCC-9BCD62D5C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6577" y="1821607"/>
            <a:ext cx="7978845" cy="646331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3EDC2D-2670-1747-A821-2A34C8010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0672" y="2628029"/>
            <a:ext cx="8250656" cy="20794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7BCE39-A45C-AE4C-9864-9DBF8CE4DB7D}"/>
              </a:ext>
            </a:extLst>
          </p:cNvPr>
          <p:cNvSpPr txBox="1"/>
          <p:nvPr/>
        </p:nvSpPr>
        <p:spPr>
          <a:xfrm>
            <a:off x="2838209" y="4707463"/>
            <a:ext cx="65155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Kaggle: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6"/>
              </a:rPr>
              <a:t>@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  <a:hlinkClick r:id="rId6"/>
              </a:rPr>
              <a:t>chrisrichardmiles</a:t>
            </a:r>
            <a:endParaRPr 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0DA7C4-21C0-FF4D-9366-741FB7F86666}"/>
              </a:ext>
            </a:extLst>
          </p:cNvPr>
          <p:cNvSpPr txBox="1"/>
          <p:nvPr/>
        </p:nvSpPr>
        <p:spPr>
          <a:xfrm>
            <a:off x="3804491" y="5561617"/>
            <a:ext cx="4583017" cy="646331"/>
          </a:xfrm>
          <a:prstGeom prst="rect">
            <a:avLst/>
          </a:prstGeom>
          <a:noFill/>
          <a:ln w="28575">
            <a:solidFill>
              <a:srgbClr val="ED1B40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PUBLIC SCORE: 0.75238</a:t>
            </a:r>
          </a:p>
        </p:txBody>
      </p:sp>
    </p:spTree>
    <p:extLst>
      <p:ext uri="{BB962C8B-B14F-4D97-AF65-F5344CB8AC3E}">
        <p14:creationId xmlns:p14="http://schemas.microsoft.com/office/powerpoint/2010/main" val="31828081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Solution Technique – Sliding Window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FB8327-F294-CD4F-903B-882DA4A8D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172" y="825870"/>
            <a:ext cx="9173656" cy="47779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77A1EA-8830-4C4F-A90B-5107E2E7897F}"/>
              </a:ext>
            </a:extLst>
          </p:cNvPr>
          <p:cNvSpPr txBox="1"/>
          <p:nvPr/>
        </p:nvSpPr>
        <p:spPr>
          <a:xfrm>
            <a:off x="3419252" y="5603816"/>
            <a:ext cx="53534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Source: Roy Yang Omphalos, Uber’s Parallel and Language-Extensible Time Series 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</a:rPr>
              <a:t>Backtesting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 Tool January 24, 2018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5"/>
              </a:rPr>
              <a:t>link</a:t>
            </a:r>
            <a:endParaRPr 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2983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Solution Technique – @</a:t>
            </a:r>
            <a:r>
              <a:rPr lang="en-US" sz="3600" dirty="0" err="1"/>
              <a:t>YeonJun</a:t>
            </a:r>
            <a:r>
              <a:rPr lang="en-US" sz="3600" dirty="0"/>
              <a:t> IN 1</a:t>
            </a:r>
            <a:r>
              <a:rPr lang="en-US" sz="3600" baseline="30000" dirty="0"/>
              <a:t>st</a:t>
            </a:r>
            <a:r>
              <a:rPr lang="en-US" sz="3600" dirty="0"/>
              <a:t> Place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FB8327-F294-CD4F-903B-882DA4A8D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172" y="825870"/>
            <a:ext cx="9173656" cy="47779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77A1EA-8830-4C4F-A90B-5107E2E7897F}"/>
              </a:ext>
            </a:extLst>
          </p:cNvPr>
          <p:cNvSpPr txBox="1"/>
          <p:nvPr/>
        </p:nvSpPr>
        <p:spPr>
          <a:xfrm>
            <a:off x="3419252" y="5603816"/>
            <a:ext cx="53534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Source: Roy Yang Omphalos, Uber’s Parallel and Language-Extensible Time Series 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</a:rPr>
              <a:t>Backtesting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 Tool January 24, 2018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5"/>
              </a:rPr>
              <a:t>link</a:t>
            </a:r>
            <a:endParaRPr 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53AB31-9CF6-984A-8D48-2251EDB8D781}"/>
              </a:ext>
            </a:extLst>
          </p:cNvPr>
          <p:cNvSpPr/>
          <p:nvPr/>
        </p:nvSpPr>
        <p:spPr>
          <a:xfrm>
            <a:off x="1509172" y="3083859"/>
            <a:ext cx="9173656" cy="11654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172DDA-F8B6-CE44-B596-1C6F3C27DFA3}"/>
              </a:ext>
            </a:extLst>
          </p:cNvPr>
          <p:cNvSpPr txBox="1"/>
          <p:nvPr/>
        </p:nvSpPr>
        <p:spPr>
          <a:xfrm>
            <a:off x="8794309" y="1486965"/>
            <a:ext cx="2212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CV1 d_1830 - d_1857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6122B5-C36A-0340-820A-8CA54D2840F2}"/>
              </a:ext>
            </a:extLst>
          </p:cNvPr>
          <p:cNvSpPr txBox="1"/>
          <p:nvPr/>
        </p:nvSpPr>
        <p:spPr>
          <a:xfrm>
            <a:off x="8794309" y="2060995"/>
            <a:ext cx="2212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CV2 d_1858 - d_1885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7B31FC-ADDF-B64F-BC8D-EA506FD56745}"/>
              </a:ext>
            </a:extLst>
          </p:cNvPr>
          <p:cNvSpPr txBox="1"/>
          <p:nvPr/>
        </p:nvSpPr>
        <p:spPr>
          <a:xfrm>
            <a:off x="8794309" y="2621573"/>
            <a:ext cx="2212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CV3 d_1886 - d_1913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A61D16-A950-1C42-BFB7-C2C36599EFA9}"/>
              </a:ext>
            </a:extLst>
          </p:cNvPr>
          <p:cNvSpPr txBox="1"/>
          <p:nvPr/>
        </p:nvSpPr>
        <p:spPr>
          <a:xfrm>
            <a:off x="8535091" y="3244334"/>
            <a:ext cx="2730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*Each CV is 28 Days Long* </a:t>
            </a:r>
          </a:p>
        </p:txBody>
      </p:sp>
    </p:spTree>
    <p:extLst>
      <p:ext uri="{BB962C8B-B14F-4D97-AF65-F5344CB8AC3E}">
        <p14:creationId xmlns:p14="http://schemas.microsoft.com/office/powerpoint/2010/main" val="24489559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Solution Technique – @</a:t>
            </a:r>
            <a:r>
              <a:rPr lang="en-US" sz="3600" dirty="0" err="1"/>
              <a:t>YeonJun</a:t>
            </a:r>
            <a:r>
              <a:rPr lang="en-US" sz="3600" dirty="0"/>
              <a:t> IN 1</a:t>
            </a:r>
            <a:r>
              <a:rPr lang="en-US" sz="3600" baseline="30000" dirty="0"/>
              <a:t>st</a:t>
            </a:r>
            <a:r>
              <a:rPr lang="en-US" sz="3600" dirty="0"/>
              <a:t> Place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FB8327-F294-CD4F-903B-882DA4A8D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172" y="825870"/>
            <a:ext cx="9173656" cy="47779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77A1EA-8830-4C4F-A90B-5107E2E7897F}"/>
              </a:ext>
            </a:extLst>
          </p:cNvPr>
          <p:cNvSpPr txBox="1"/>
          <p:nvPr/>
        </p:nvSpPr>
        <p:spPr>
          <a:xfrm>
            <a:off x="3419252" y="5603816"/>
            <a:ext cx="53534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Source: Roy Yang Omphalos, Uber’s Parallel and Language-Extensible Time Series 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</a:rPr>
              <a:t>Backtesting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 Tool January 24, 2018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5"/>
              </a:rPr>
              <a:t>link</a:t>
            </a:r>
            <a:endParaRPr 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53AB31-9CF6-984A-8D48-2251EDB8D781}"/>
              </a:ext>
            </a:extLst>
          </p:cNvPr>
          <p:cNvSpPr/>
          <p:nvPr/>
        </p:nvSpPr>
        <p:spPr>
          <a:xfrm>
            <a:off x="1509171" y="1452395"/>
            <a:ext cx="9315347" cy="16282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172DDA-F8B6-CE44-B596-1C6F3C27DFA3}"/>
              </a:ext>
            </a:extLst>
          </p:cNvPr>
          <p:cNvSpPr txBox="1"/>
          <p:nvPr/>
        </p:nvSpPr>
        <p:spPr>
          <a:xfrm>
            <a:off x="9935594" y="3215502"/>
            <a:ext cx="2142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Public d_1914 - d_1941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6122B5-C36A-0340-820A-8CA54D2840F2}"/>
              </a:ext>
            </a:extLst>
          </p:cNvPr>
          <p:cNvSpPr txBox="1"/>
          <p:nvPr/>
        </p:nvSpPr>
        <p:spPr>
          <a:xfrm>
            <a:off x="9935594" y="3788057"/>
            <a:ext cx="2312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Private d_1942 - d_1969</a:t>
            </a:r>
          </a:p>
        </p:txBody>
      </p:sp>
    </p:spTree>
    <p:extLst>
      <p:ext uri="{BB962C8B-B14F-4D97-AF65-F5344CB8AC3E}">
        <p14:creationId xmlns:p14="http://schemas.microsoft.com/office/powerpoint/2010/main" val="8731086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Quick A Side – Recursion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77A1EA-8830-4C4F-A90B-5107E2E7897F}"/>
              </a:ext>
            </a:extLst>
          </p:cNvPr>
          <p:cNvSpPr txBox="1"/>
          <p:nvPr/>
        </p:nvSpPr>
        <p:spPr>
          <a:xfrm>
            <a:off x="3419252" y="5584249"/>
            <a:ext cx="53534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Source: Shmuel 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</a:rPr>
              <a:t>Lotman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4"/>
              </a:rPr>
              <a:t>Link</a:t>
            </a:r>
            <a:endParaRPr 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59B3D7-3639-6449-9EF1-A3BF3CEA7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086" y="1311137"/>
            <a:ext cx="7927828" cy="423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4512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Quick A Side – Recursion Simple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2F456A-FCB2-DA43-AB7A-E0F84269D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248" y="1853514"/>
            <a:ext cx="9296091" cy="349696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55D6E3-9EFD-3841-845D-C503F60A478F}"/>
              </a:ext>
            </a:extLst>
          </p:cNvPr>
          <p:cNvSpPr/>
          <p:nvPr/>
        </p:nvSpPr>
        <p:spPr>
          <a:xfrm>
            <a:off x="2496065" y="1977081"/>
            <a:ext cx="2780270" cy="321276"/>
          </a:xfrm>
          <a:prstGeom prst="rect">
            <a:avLst/>
          </a:prstGeom>
          <a:noFill/>
          <a:ln w="38100">
            <a:solidFill>
              <a:srgbClr val="ED1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3C54A2-F96D-8C4D-8418-1784B384A26B}"/>
              </a:ext>
            </a:extLst>
          </p:cNvPr>
          <p:cNvSpPr/>
          <p:nvPr/>
        </p:nvSpPr>
        <p:spPr>
          <a:xfrm>
            <a:off x="5572896" y="3960221"/>
            <a:ext cx="2620893" cy="302859"/>
          </a:xfrm>
          <a:prstGeom prst="rect">
            <a:avLst/>
          </a:prstGeom>
          <a:noFill/>
          <a:ln w="38100">
            <a:solidFill>
              <a:srgbClr val="ED1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2343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Solution Technique – Direct vs. Recursive Method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77A1EA-8830-4C4F-A90B-5107E2E7897F}"/>
              </a:ext>
            </a:extLst>
          </p:cNvPr>
          <p:cNvSpPr txBox="1"/>
          <p:nvPr/>
        </p:nvSpPr>
        <p:spPr>
          <a:xfrm>
            <a:off x="2838209" y="5616172"/>
            <a:ext cx="65155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Source: Jason Brownlee, 4 Strategies for Multi-Step Time Series Forecasting, March 9, 2017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4"/>
              </a:rPr>
              <a:t>Link</a:t>
            </a:r>
            <a:endParaRPr 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D949D7-05AD-6A48-8186-C103C3514794}"/>
              </a:ext>
            </a:extLst>
          </p:cNvPr>
          <p:cNvSpPr/>
          <p:nvPr/>
        </p:nvSpPr>
        <p:spPr>
          <a:xfrm>
            <a:off x="3938357" y="1511562"/>
            <a:ext cx="43152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CA" b="1" dirty="0">
                <a:solidFill>
                  <a:srgbClr val="222222"/>
                </a:solidFill>
                <a:latin typeface="Helvetica Neue" panose="02000503000000020004" pitchFamily="2" charset="0"/>
              </a:rPr>
              <a:t>1. Direct Multi-step Forecast Strategy</a:t>
            </a:r>
            <a:endParaRPr lang="en-CA" b="1" dirty="0">
              <a:solidFill>
                <a:srgbClr val="222222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10EE9A-BB7B-B845-9D52-8E8634E6AA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9813" b="-2996"/>
          <a:stretch/>
        </p:blipFill>
        <p:spPr>
          <a:xfrm>
            <a:off x="2856744" y="1895971"/>
            <a:ext cx="7157252" cy="64633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982B754-EC6F-574F-8804-B1338527E827}"/>
              </a:ext>
            </a:extLst>
          </p:cNvPr>
          <p:cNvSpPr/>
          <p:nvPr/>
        </p:nvSpPr>
        <p:spPr>
          <a:xfrm>
            <a:off x="4220005" y="2708257"/>
            <a:ext cx="37519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CA" b="1" dirty="0">
                <a:solidFill>
                  <a:srgbClr val="222222"/>
                </a:solidFill>
                <a:latin typeface="Helvetica Neue" panose="02000503000000020004" pitchFamily="2" charset="0"/>
              </a:rPr>
              <a:t>2. Recursive Multi-step Forecast</a:t>
            </a:r>
            <a:endParaRPr lang="en-CA" b="1" dirty="0">
              <a:solidFill>
                <a:srgbClr val="222222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9E6666-A038-0949-8096-252A4F5D6E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6744" y="3170830"/>
            <a:ext cx="7120181" cy="4900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9F6293-7949-3645-9EB8-5F1C6279B9A9}"/>
              </a:ext>
            </a:extLst>
          </p:cNvPr>
          <p:cNvSpPr/>
          <p:nvPr/>
        </p:nvSpPr>
        <p:spPr>
          <a:xfrm>
            <a:off x="3960319" y="4075139"/>
            <a:ext cx="4271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CA" b="1" dirty="0">
                <a:solidFill>
                  <a:srgbClr val="222222"/>
                </a:solidFill>
                <a:latin typeface="Helvetica Neue" panose="02000503000000020004" pitchFamily="2" charset="0"/>
              </a:rPr>
              <a:t>3. Direct-Recursive Hybrid Strategies</a:t>
            </a:r>
            <a:endParaRPr lang="en-CA" b="1" dirty="0">
              <a:solidFill>
                <a:srgbClr val="222222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86A288-83CA-2D48-B519-367CFB9F22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8209" y="4538059"/>
            <a:ext cx="7120181" cy="50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623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Solution Technique – </a:t>
            </a:r>
            <a:r>
              <a:rPr lang="en-US" sz="3600" dirty="0" err="1"/>
              <a:t>LightGBM</a:t>
            </a:r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77A1EA-8830-4C4F-A90B-5107E2E7897F}"/>
              </a:ext>
            </a:extLst>
          </p:cNvPr>
          <p:cNvSpPr txBox="1"/>
          <p:nvPr/>
        </p:nvSpPr>
        <p:spPr>
          <a:xfrm>
            <a:off x="910555" y="5620180"/>
            <a:ext cx="65155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Source: Akira AI, 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</a:rPr>
              <a:t>Lightgbm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8A9B50-C5D3-EC47-B0D3-94AF8A31B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46" y="104818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8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Solution Technique – </a:t>
            </a:r>
            <a:r>
              <a:rPr lang="en-US" sz="3600" dirty="0" err="1"/>
              <a:t>LightGBM</a:t>
            </a:r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77A1EA-8830-4C4F-A90B-5107E2E7897F}"/>
              </a:ext>
            </a:extLst>
          </p:cNvPr>
          <p:cNvSpPr txBox="1"/>
          <p:nvPr/>
        </p:nvSpPr>
        <p:spPr>
          <a:xfrm>
            <a:off x="910555" y="5620180"/>
            <a:ext cx="65155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Source: Akira AI, 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</a:rPr>
              <a:t>Lightgbm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8A9B50-C5D3-EC47-B0D3-94AF8A31B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46" y="1048180"/>
            <a:ext cx="8128000" cy="457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E169A0-41FC-3243-A761-5B20F6007834}"/>
              </a:ext>
            </a:extLst>
          </p:cNvPr>
          <p:cNvSpPr txBox="1"/>
          <p:nvPr/>
        </p:nvSpPr>
        <p:spPr>
          <a:xfrm>
            <a:off x="8439666" y="1582340"/>
            <a:ext cx="352167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Training speed faster without compromising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memory usage is also 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It provides better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It supports two types of learning parallel and GPU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It has the capability of handling large scale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220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Spyros </a:t>
            </a:r>
            <a:r>
              <a:rPr lang="en-CA" sz="3600" dirty="0" err="1"/>
              <a:t>Makridakis</a:t>
            </a:r>
            <a:endParaRPr lang="en-CA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B29926-98F6-8845-8A37-3E4D8F2BB9CF}"/>
              </a:ext>
            </a:extLst>
          </p:cNvPr>
          <p:cNvSpPr txBox="1"/>
          <p:nvPr/>
        </p:nvSpPr>
        <p:spPr>
          <a:xfrm>
            <a:off x="384313" y="1690062"/>
            <a:ext cx="561892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Professor at the University of Nicosia (Cyprus)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20 Publish Articles: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Forecasting methods and applications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Forecasting and planning: an evaluation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Averages of forecasts: some empirical results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Accuracy of forecasting: an empirical investigation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Dubbed one of the Fathers of Forecasting 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CC09769-A1D1-9640-848C-177E9BAAE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461" y="1190635"/>
            <a:ext cx="5080000" cy="508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648023-7882-1940-9C84-F31CF2004789}"/>
              </a:ext>
            </a:extLst>
          </p:cNvPr>
          <p:cNvSpPr txBox="1"/>
          <p:nvPr/>
        </p:nvSpPr>
        <p:spPr>
          <a:xfrm>
            <a:off x="6642251" y="6270635"/>
            <a:ext cx="45264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Source: Spyros 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</a:rPr>
              <a:t>Makridakis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, https://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</a:rPr>
              <a:t>twitter.com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</a:rPr>
              <a:t>spyrosmakrid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/photo</a:t>
            </a:r>
          </a:p>
        </p:txBody>
      </p:sp>
    </p:spTree>
    <p:extLst>
      <p:ext uri="{BB962C8B-B14F-4D97-AF65-F5344CB8AC3E}">
        <p14:creationId xmlns:p14="http://schemas.microsoft.com/office/powerpoint/2010/main" val="42078268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Results – Models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942025-1403-C04B-AB20-A46C4926F0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062"/>
          <a:stretch/>
        </p:blipFill>
        <p:spPr>
          <a:xfrm>
            <a:off x="1755765" y="845070"/>
            <a:ext cx="8680470" cy="57344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A5050C0-97F7-7C4D-87CB-E695FFAA2747}"/>
              </a:ext>
            </a:extLst>
          </p:cNvPr>
          <p:cNvSpPr/>
          <p:nvPr/>
        </p:nvSpPr>
        <p:spPr>
          <a:xfrm>
            <a:off x="10575922" y="4015141"/>
            <a:ext cx="424765" cy="4247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FA9E5-C1AD-F943-AF58-BB56733CF922}"/>
              </a:ext>
            </a:extLst>
          </p:cNvPr>
          <p:cNvSpPr txBox="1"/>
          <p:nvPr/>
        </p:nvSpPr>
        <p:spPr>
          <a:xfrm>
            <a:off x="11081987" y="3904359"/>
            <a:ext cx="116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Public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6B4073-B3F2-0C48-9B91-FDA7F7420C4A}"/>
              </a:ext>
            </a:extLst>
          </p:cNvPr>
          <p:cNvSpPr/>
          <p:nvPr/>
        </p:nvSpPr>
        <p:spPr>
          <a:xfrm>
            <a:off x="1993898" y="3429000"/>
            <a:ext cx="8343901" cy="39370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9E9017-918E-5949-B827-9F374E867BFE}"/>
              </a:ext>
            </a:extLst>
          </p:cNvPr>
          <p:cNvSpPr/>
          <p:nvPr/>
        </p:nvSpPr>
        <p:spPr>
          <a:xfrm>
            <a:off x="1993894" y="3890105"/>
            <a:ext cx="8343901" cy="39370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400518-B59C-814E-9A16-7748B4F8D7A8}"/>
              </a:ext>
            </a:extLst>
          </p:cNvPr>
          <p:cNvSpPr/>
          <p:nvPr/>
        </p:nvSpPr>
        <p:spPr>
          <a:xfrm>
            <a:off x="1993894" y="4349409"/>
            <a:ext cx="8343901" cy="3937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323B13-9F57-D24A-B132-8D2B55A1DDBC}"/>
              </a:ext>
            </a:extLst>
          </p:cNvPr>
          <p:cNvSpPr/>
          <p:nvPr/>
        </p:nvSpPr>
        <p:spPr>
          <a:xfrm>
            <a:off x="1993894" y="4808713"/>
            <a:ext cx="8343901" cy="39370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AF3E27-A12A-8B4E-AC14-EC5446A6EE01}"/>
              </a:ext>
            </a:extLst>
          </p:cNvPr>
          <p:cNvSpPr/>
          <p:nvPr/>
        </p:nvSpPr>
        <p:spPr>
          <a:xfrm>
            <a:off x="1993893" y="5266152"/>
            <a:ext cx="8343901" cy="39370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0F714A-C8DE-1142-919E-26B0644C1503}"/>
              </a:ext>
            </a:extLst>
          </p:cNvPr>
          <p:cNvSpPr/>
          <p:nvPr/>
        </p:nvSpPr>
        <p:spPr>
          <a:xfrm>
            <a:off x="1993886" y="5723591"/>
            <a:ext cx="8343901" cy="393700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3376DD-61DF-0646-8D2F-B94FDC1AA5C3}"/>
              </a:ext>
            </a:extLst>
          </p:cNvPr>
          <p:cNvSpPr/>
          <p:nvPr/>
        </p:nvSpPr>
        <p:spPr>
          <a:xfrm>
            <a:off x="1993886" y="6177160"/>
            <a:ext cx="8343901" cy="39370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054631-C9EB-2144-9195-35369FB36DE1}"/>
              </a:ext>
            </a:extLst>
          </p:cNvPr>
          <p:cNvSpPr/>
          <p:nvPr/>
        </p:nvSpPr>
        <p:spPr>
          <a:xfrm>
            <a:off x="10575922" y="4661472"/>
            <a:ext cx="424765" cy="4247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4F8D00-C5D9-7246-B5C2-BC3E98AD995F}"/>
              </a:ext>
            </a:extLst>
          </p:cNvPr>
          <p:cNvSpPr txBox="1"/>
          <p:nvPr/>
        </p:nvSpPr>
        <p:spPr>
          <a:xfrm>
            <a:off x="11081987" y="4689188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LightGBM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8788779-48BF-D14F-AB79-EAA17F6EA1BF}"/>
              </a:ext>
            </a:extLst>
          </p:cNvPr>
          <p:cNvSpPr/>
          <p:nvPr/>
        </p:nvSpPr>
        <p:spPr>
          <a:xfrm>
            <a:off x="10575922" y="5213831"/>
            <a:ext cx="424765" cy="4247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F20E7-A3C6-7E41-A36D-6A699B37BB43}"/>
              </a:ext>
            </a:extLst>
          </p:cNvPr>
          <p:cNvSpPr txBox="1"/>
          <p:nvPr/>
        </p:nvSpPr>
        <p:spPr>
          <a:xfrm>
            <a:off x="11081987" y="5241547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DeepAR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420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Why LGBM?</a:t>
            </a:r>
          </a:p>
        </p:txBody>
      </p:sp>
      <p:pic>
        <p:nvPicPr>
          <p:cNvPr id="7" name="Graphic 6" descr="Badge Question Mark">
            <a:extLst>
              <a:ext uri="{FF2B5EF4-FFF2-40B4-BE49-F238E27FC236}">
                <a16:creationId xmlns:a16="http://schemas.microsoft.com/office/drawing/2014/main" id="{6EF785BE-7149-2643-96D2-9F5CAC1E14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1791" y="1394791"/>
            <a:ext cx="4068417" cy="406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5007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Solution Technique – </a:t>
            </a:r>
            <a:r>
              <a:rPr lang="en-US" sz="3600" dirty="0" err="1"/>
              <a:t>LightGBM</a:t>
            </a:r>
            <a:endParaRPr lang="en-US" sz="360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B964E4-41F4-334B-BB4D-D835F52FC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31" y="825870"/>
            <a:ext cx="6980677" cy="1736127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4EB733-B28B-8741-BE97-D543B7267E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731" y="2644571"/>
            <a:ext cx="6980678" cy="33171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7E8192-535F-A24C-A3C8-A2588F157628}"/>
              </a:ext>
            </a:extLst>
          </p:cNvPr>
          <p:cNvSpPr txBox="1"/>
          <p:nvPr/>
        </p:nvSpPr>
        <p:spPr>
          <a:xfrm>
            <a:off x="831278" y="6090036"/>
            <a:ext cx="65155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Kaggle: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6"/>
              </a:rPr>
              <a:t>@kyakovlev</a:t>
            </a:r>
            <a:endParaRPr 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8D7BBE-286B-0F4A-BD66-82DDB4D0413B}"/>
              </a:ext>
            </a:extLst>
          </p:cNvPr>
          <p:cNvSpPr/>
          <p:nvPr/>
        </p:nvSpPr>
        <p:spPr>
          <a:xfrm>
            <a:off x="598730" y="4470467"/>
            <a:ext cx="6980677" cy="465089"/>
          </a:xfrm>
          <a:prstGeom prst="rect">
            <a:avLst/>
          </a:prstGeom>
          <a:noFill/>
          <a:ln w="38100">
            <a:solidFill>
              <a:srgbClr val="ED1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6883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Solution Technique – </a:t>
            </a:r>
            <a:r>
              <a:rPr lang="en-US" sz="3600" dirty="0" err="1"/>
              <a:t>LightGBM</a:t>
            </a:r>
            <a:endParaRPr lang="en-US" sz="360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B964E4-41F4-334B-BB4D-D835F52FC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31" y="825870"/>
            <a:ext cx="6980677" cy="1736127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4EB733-B28B-8741-BE97-D543B7267E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731" y="2644571"/>
            <a:ext cx="6980678" cy="33171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7E8192-535F-A24C-A3C8-A2588F157628}"/>
              </a:ext>
            </a:extLst>
          </p:cNvPr>
          <p:cNvSpPr txBox="1"/>
          <p:nvPr/>
        </p:nvSpPr>
        <p:spPr>
          <a:xfrm>
            <a:off x="831278" y="6090036"/>
            <a:ext cx="65155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Kaggle: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6"/>
              </a:rPr>
              <a:t>@kyakovlev</a:t>
            </a:r>
            <a:endParaRPr 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8D7BBE-286B-0F4A-BD66-82DDB4D0413B}"/>
              </a:ext>
            </a:extLst>
          </p:cNvPr>
          <p:cNvSpPr/>
          <p:nvPr/>
        </p:nvSpPr>
        <p:spPr>
          <a:xfrm>
            <a:off x="598730" y="4470467"/>
            <a:ext cx="6980677" cy="465089"/>
          </a:xfrm>
          <a:prstGeom prst="rect">
            <a:avLst/>
          </a:prstGeom>
          <a:noFill/>
          <a:ln w="38100">
            <a:solidFill>
              <a:srgbClr val="ED1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7B60B6-2639-684E-8609-102A456EC352}"/>
              </a:ext>
            </a:extLst>
          </p:cNvPr>
          <p:cNvSpPr txBox="1"/>
          <p:nvPr/>
        </p:nvSpPr>
        <p:spPr>
          <a:xfrm>
            <a:off x="8336994" y="2828835"/>
            <a:ext cx="2993615" cy="1200329"/>
          </a:xfrm>
          <a:prstGeom prst="rect">
            <a:avLst/>
          </a:prstGeom>
          <a:noFill/>
          <a:ln w="28575">
            <a:solidFill>
              <a:srgbClr val="ED1B4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PUBLIC SCORE: 0.47506</a:t>
            </a:r>
          </a:p>
        </p:txBody>
      </p:sp>
    </p:spTree>
    <p:extLst>
      <p:ext uri="{BB962C8B-B14F-4D97-AF65-F5344CB8AC3E}">
        <p14:creationId xmlns:p14="http://schemas.microsoft.com/office/powerpoint/2010/main" val="41847578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Solution Technique – Objection: Tweedie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77A1EA-8830-4C4F-A90B-5107E2E7897F}"/>
              </a:ext>
            </a:extLst>
          </p:cNvPr>
          <p:cNvSpPr txBox="1"/>
          <p:nvPr/>
        </p:nvSpPr>
        <p:spPr>
          <a:xfrm>
            <a:off x="2838209" y="6462975"/>
            <a:ext cx="65155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Source: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4"/>
              </a:rPr>
              <a:t>Why tweedie works?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5"/>
              </a:rPr>
              <a:t>@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  <a:hlinkClick r:id="rId5"/>
              </a:rPr>
              <a:t>timetraveller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5"/>
              </a:rPr>
              <a:t> </a:t>
            </a:r>
            <a:endParaRPr 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10FE04-87CE-DC4A-AA9C-9526D384B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43" y="2225695"/>
            <a:ext cx="5747657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14C477-D507-3C46-AC45-93225AA04F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1920" y="3238332"/>
            <a:ext cx="5371737" cy="23401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778B85-6ED3-8E4E-8773-CB386CB95088}"/>
              </a:ext>
            </a:extLst>
          </p:cNvPr>
          <p:cNvSpPr txBox="1"/>
          <p:nvPr/>
        </p:nvSpPr>
        <p:spPr>
          <a:xfrm>
            <a:off x="-43661" y="5447690"/>
            <a:ext cx="65155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Source: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8"/>
              </a:rPr>
              <a:t>tweedie-distribution</a:t>
            </a:r>
            <a:endParaRPr 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3C9B2E-B314-DA44-B5FF-5FDE46E74527}"/>
              </a:ext>
            </a:extLst>
          </p:cNvPr>
          <p:cNvSpPr txBox="1"/>
          <p:nvPr/>
        </p:nvSpPr>
        <p:spPr>
          <a:xfrm>
            <a:off x="5899997" y="5447690"/>
            <a:ext cx="65155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Source: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9"/>
              </a:rPr>
              <a:t>distplot of the sales</a:t>
            </a:r>
            <a:endParaRPr 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6E626F-6DAC-F74F-9401-0A4D5ED2F3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8421" y="1053672"/>
            <a:ext cx="11042188" cy="82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7777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C964C-6AB7-664E-B02E-3A690E1AA2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Results/Solutions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153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Results – Leaderboard 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942025-1403-C04B-AB20-A46C4926F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786" y="825870"/>
            <a:ext cx="6512427" cy="531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748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Solution – @</a:t>
            </a:r>
            <a:r>
              <a:rPr lang="en-US" sz="3600" dirty="0" err="1"/>
              <a:t>YeonJun</a:t>
            </a:r>
            <a:r>
              <a:rPr lang="en-US" sz="3600" dirty="0"/>
              <a:t> IN 1</a:t>
            </a:r>
            <a:r>
              <a:rPr lang="en-US" sz="3600" baseline="30000" dirty="0"/>
              <a:t>st</a:t>
            </a:r>
            <a:r>
              <a:rPr lang="en-US" sz="3600" dirty="0"/>
              <a:t> Place Solution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180B87-659F-624F-80CB-F5CB3F2E1339}"/>
              </a:ext>
            </a:extLst>
          </p:cNvPr>
          <p:cNvSpPr txBox="1"/>
          <p:nvPr/>
        </p:nvSpPr>
        <p:spPr>
          <a:xfrm>
            <a:off x="2899536" y="5651407"/>
            <a:ext cx="65155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Source: @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</a:rPr>
              <a:t>YeonJun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 In -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4"/>
              </a:rPr>
              <a:t>Solution</a:t>
            </a:r>
            <a:endParaRPr 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69F33B-F788-2A47-AE40-EAB2EEBD16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7100" y="1085553"/>
            <a:ext cx="77978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074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Solution – @</a:t>
            </a:r>
            <a:r>
              <a:rPr lang="en-US" sz="3600" dirty="0" err="1"/>
              <a:t>YeonJun</a:t>
            </a:r>
            <a:r>
              <a:rPr lang="en-US" sz="3600" dirty="0"/>
              <a:t> IN 1</a:t>
            </a:r>
            <a:r>
              <a:rPr lang="en-US" sz="3600" baseline="30000" dirty="0"/>
              <a:t>st</a:t>
            </a:r>
            <a:r>
              <a:rPr lang="en-US" sz="3600" dirty="0"/>
              <a:t> Place 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6FF4DE-F57C-8D44-A1D3-F24D252DE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1159" y="901107"/>
            <a:ext cx="7008834" cy="2912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FA5901-37F1-2B45-B315-0D6A0CFB4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9536" y="3978876"/>
            <a:ext cx="7000457" cy="15075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180B87-659F-624F-80CB-F5CB3F2E1339}"/>
              </a:ext>
            </a:extLst>
          </p:cNvPr>
          <p:cNvSpPr txBox="1"/>
          <p:nvPr/>
        </p:nvSpPr>
        <p:spPr>
          <a:xfrm>
            <a:off x="2899536" y="5651407"/>
            <a:ext cx="65155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Source: @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</a:rPr>
              <a:t>YeonJun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 In -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6"/>
              </a:rPr>
              <a:t>CVs Results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48186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Solution – @</a:t>
            </a:r>
            <a:r>
              <a:rPr lang="en-US" sz="3600" dirty="0" err="1"/>
              <a:t>monsaraida</a:t>
            </a:r>
            <a:r>
              <a:rPr lang="en-US" sz="3600" dirty="0"/>
              <a:t> IN 4</a:t>
            </a:r>
            <a:r>
              <a:rPr lang="en-US" sz="3600" baseline="30000" dirty="0"/>
              <a:t>th</a:t>
            </a:r>
            <a:r>
              <a:rPr lang="en-US" sz="3600" dirty="0"/>
              <a:t> Place Solution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180B87-659F-624F-80CB-F5CB3F2E1339}"/>
              </a:ext>
            </a:extLst>
          </p:cNvPr>
          <p:cNvSpPr txBox="1"/>
          <p:nvPr/>
        </p:nvSpPr>
        <p:spPr>
          <a:xfrm>
            <a:off x="2838209" y="5887053"/>
            <a:ext cx="65155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Source: @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</a:rPr>
              <a:t>monsaraida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 -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4"/>
              </a:rPr>
              <a:t>Solution</a:t>
            </a:r>
            <a:endParaRPr 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0EE4EB-62DD-4549-8881-CE3161BF9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6433" y="825870"/>
            <a:ext cx="8939134" cy="502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126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pic>
        <p:nvPicPr>
          <p:cNvPr id="3" name="Graphic 2" descr="Badge Question Mark">
            <a:extLst>
              <a:ext uri="{FF2B5EF4-FFF2-40B4-BE49-F238E27FC236}">
                <a16:creationId xmlns:a16="http://schemas.microsoft.com/office/drawing/2014/main" id="{871A1D10-03D5-834B-AAAD-3FE3D871D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1791" y="1394791"/>
            <a:ext cx="4068417" cy="406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548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pic>
        <p:nvPicPr>
          <p:cNvPr id="3" name="Graphic 2" descr="Badge Question Mark">
            <a:extLst>
              <a:ext uri="{FF2B5EF4-FFF2-40B4-BE49-F238E27FC236}">
                <a16:creationId xmlns:a16="http://schemas.microsoft.com/office/drawing/2014/main" id="{871A1D10-03D5-834B-AAAD-3FE3D871D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61791" y="1394791"/>
            <a:ext cx="4068417" cy="406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101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B29926-98F6-8845-8A37-3E4D8F2BB9CF}"/>
              </a:ext>
            </a:extLst>
          </p:cNvPr>
          <p:cNvSpPr txBox="1"/>
          <p:nvPr/>
        </p:nvSpPr>
        <p:spPr>
          <a:xfrm>
            <a:off x="477078" y="1005969"/>
            <a:ext cx="1123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437847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 err="1"/>
              <a:t>Makridakis</a:t>
            </a:r>
            <a:r>
              <a:rPr lang="en-CA" sz="3600" dirty="0"/>
              <a:t> </a:t>
            </a:r>
            <a:r>
              <a:rPr lang="en-US" sz="3600" dirty="0"/>
              <a:t>Competitions </a:t>
            </a:r>
            <a:r>
              <a:rPr lang="en-CA" sz="3600" dirty="0"/>
              <a:t>or </a:t>
            </a:r>
            <a:r>
              <a:rPr lang="en-US" sz="3600" dirty="0"/>
              <a:t>M Competitions 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2E11B2B-08DB-194C-A68A-B3C59D66BB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862895"/>
              </p:ext>
            </p:extLst>
          </p:nvPr>
        </p:nvGraphicFramePr>
        <p:xfrm>
          <a:off x="1837634" y="2057400"/>
          <a:ext cx="8145483" cy="274320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838911">
                  <a:extLst>
                    <a:ext uri="{9D8B030D-6E8A-4147-A177-3AD203B41FA5}">
                      <a16:colId xmlns:a16="http://schemas.microsoft.com/office/drawing/2014/main" val="1940684473"/>
                    </a:ext>
                  </a:extLst>
                </a:gridCol>
                <a:gridCol w="867093">
                  <a:extLst>
                    <a:ext uri="{9D8B030D-6E8A-4147-A177-3AD203B41FA5}">
                      <a16:colId xmlns:a16="http://schemas.microsoft.com/office/drawing/2014/main" val="3044226223"/>
                    </a:ext>
                  </a:extLst>
                </a:gridCol>
                <a:gridCol w="4439479">
                  <a:extLst>
                    <a:ext uri="{9D8B030D-6E8A-4147-A177-3AD203B41FA5}">
                      <a16:colId xmlns:a16="http://schemas.microsoft.com/office/drawing/2014/main" val="15701028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Competition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Number of Time Series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85714"/>
                  </a:ext>
                </a:extLst>
              </a:tr>
              <a:tr h="416046">
                <a:tc>
                  <a:txBody>
                    <a:bodyPr/>
                    <a:lstStyle/>
                    <a:p>
                      <a:r>
                        <a:rPr lang="en-US" sz="2400" dirty="0"/>
                        <a:t>M competition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1982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1,001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262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M2 competition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1993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29 (real time)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482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M3 competition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3,003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417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M4 competition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938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M5 competition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10,000 (hierarchical timeseries)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7947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0046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 err="1"/>
              <a:t>Makridakis</a:t>
            </a:r>
            <a:r>
              <a:rPr lang="en-CA" sz="3600" dirty="0"/>
              <a:t> </a:t>
            </a:r>
            <a:r>
              <a:rPr lang="en-US" sz="3600" dirty="0"/>
              <a:t>Competitions </a:t>
            </a:r>
            <a:r>
              <a:rPr lang="en-CA" sz="3600" dirty="0"/>
              <a:t>or </a:t>
            </a:r>
            <a:r>
              <a:rPr lang="en-US" sz="3600" dirty="0"/>
              <a:t>M Competitions 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2E11B2B-08DB-194C-A68A-B3C59D66BB8F}"/>
              </a:ext>
            </a:extLst>
          </p:cNvPr>
          <p:cNvGraphicFramePr>
            <a:graphicFrameLocks noGrp="1"/>
          </p:cNvGraphicFramePr>
          <p:nvPr/>
        </p:nvGraphicFramePr>
        <p:xfrm>
          <a:off x="1837634" y="2057400"/>
          <a:ext cx="8145483" cy="274320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838911">
                  <a:extLst>
                    <a:ext uri="{9D8B030D-6E8A-4147-A177-3AD203B41FA5}">
                      <a16:colId xmlns:a16="http://schemas.microsoft.com/office/drawing/2014/main" val="1940684473"/>
                    </a:ext>
                  </a:extLst>
                </a:gridCol>
                <a:gridCol w="867093">
                  <a:extLst>
                    <a:ext uri="{9D8B030D-6E8A-4147-A177-3AD203B41FA5}">
                      <a16:colId xmlns:a16="http://schemas.microsoft.com/office/drawing/2014/main" val="3044226223"/>
                    </a:ext>
                  </a:extLst>
                </a:gridCol>
                <a:gridCol w="4439479">
                  <a:extLst>
                    <a:ext uri="{9D8B030D-6E8A-4147-A177-3AD203B41FA5}">
                      <a16:colId xmlns:a16="http://schemas.microsoft.com/office/drawing/2014/main" val="15701028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Competition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Number of Time Series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85714"/>
                  </a:ext>
                </a:extLst>
              </a:tr>
              <a:tr h="416046">
                <a:tc>
                  <a:txBody>
                    <a:bodyPr/>
                    <a:lstStyle/>
                    <a:p>
                      <a:r>
                        <a:rPr lang="en-US" sz="2400" dirty="0"/>
                        <a:t>M competition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1982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1,001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262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M2 competition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1993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29 (real time)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482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M3 competition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3,003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417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M4 competition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938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M5 competition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10,000 (hierarchical timeseries)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794712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C4526AC9-C91C-3B45-A984-2B9D05731B75}"/>
              </a:ext>
            </a:extLst>
          </p:cNvPr>
          <p:cNvSpPr/>
          <p:nvPr/>
        </p:nvSpPr>
        <p:spPr>
          <a:xfrm flipH="1">
            <a:off x="1837632" y="3882887"/>
            <a:ext cx="8145483" cy="4505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26D2FE-BA2B-FF4E-80CB-C8D69B4C92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9983115" y="3877318"/>
            <a:ext cx="938791" cy="4693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185858-FEC0-444E-AC6E-84332ED7CD19}"/>
              </a:ext>
            </a:extLst>
          </p:cNvPr>
          <p:cNvSpPr txBox="1"/>
          <p:nvPr/>
        </p:nvSpPr>
        <p:spPr>
          <a:xfrm>
            <a:off x="10853531" y="3923508"/>
            <a:ext cx="1338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Slawek</a:t>
            </a:r>
            <a:r>
              <a:rPr lang="en-US" dirty="0"/>
              <a:t> </a:t>
            </a:r>
            <a:r>
              <a:rPr lang="en-US" dirty="0" err="1"/>
              <a:t>Smyl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782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M5 Competition </a:t>
            </a:r>
          </a:p>
        </p:txBody>
      </p:sp>
      <p:pic>
        <p:nvPicPr>
          <p:cNvPr id="3" name="Picture 2" descr="A screen shot of a person&#10;&#10;Description automatically generated">
            <a:extLst>
              <a:ext uri="{FF2B5EF4-FFF2-40B4-BE49-F238E27FC236}">
                <a16:creationId xmlns:a16="http://schemas.microsoft.com/office/drawing/2014/main" id="{BB1301BE-69EF-F245-A6BD-5A84E099D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042004"/>
            <a:ext cx="8991600" cy="2159000"/>
          </a:xfrm>
          <a:prstGeom prst="rect">
            <a:avLst/>
          </a:prstGeom>
        </p:spPr>
      </p:pic>
      <p:pic>
        <p:nvPicPr>
          <p:cNvPr id="6" name="Picture 5" descr="A screen shot of a city&#10;&#10;Description automatically generated">
            <a:extLst>
              <a:ext uri="{FF2B5EF4-FFF2-40B4-BE49-F238E27FC236}">
                <a16:creationId xmlns:a16="http://schemas.microsoft.com/office/drawing/2014/main" id="{96DFBC62-587F-1E4C-855E-024FCFC7E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3656996"/>
            <a:ext cx="89916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72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M5 Competition </a:t>
            </a:r>
          </a:p>
        </p:txBody>
      </p:sp>
      <p:pic>
        <p:nvPicPr>
          <p:cNvPr id="3" name="Picture 2" descr="A screen shot of a person&#10;&#10;Description automatically generated">
            <a:extLst>
              <a:ext uri="{FF2B5EF4-FFF2-40B4-BE49-F238E27FC236}">
                <a16:creationId xmlns:a16="http://schemas.microsoft.com/office/drawing/2014/main" id="{BB1301BE-69EF-F245-A6BD-5A84E099D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042004"/>
            <a:ext cx="8991600" cy="2159000"/>
          </a:xfrm>
          <a:prstGeom prst="rect">
            <a:avLst/>
          </a:prstGeom>
        </p:spPr>
      </p:pic>
      <p:pic>
        <p:nvPicPr>
          <p:cNvPr id="6" name="Picture 5" descr="A screen shot of a city&#10;&#10;Description automatically generated">
            <a:extLst>
              <a:ext uri="{FF2B5EF4-FFF2-40B4-BE49-F238E27FC236}">
                <a16:creationId xmlns:a16="http://schemas.microsoft.com/office/drawing/2014/main" id="{96DFBC62-587F-1E4C-855E-024FCFC7E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3656996"/>
            <a:ext cx="8991600" cy="2159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AFD0BA3-ABE8-4A45-B318-76198CB894EF}"/>
              </a:ext>
            </a:extLst>
          </p:cNvPr>
          <p:cNvSpPr/>
          <p:nvPr/>
        </p:nvSpPr>
        <p:spPr>
          <a:xfrm>
            <a:off x="1600201" y="3656996"/>
            <a:ext cx="8991600" cy="2159000"/>
          </a:xfrm>
          <a:prstGeom prst="rect">
            <a:avLst/>
          </a:prstGeom>
          <a:noFill/>
          <a:ln w="57150">
            <a:solidFill>
              <a:srgbClr val="ED1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052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1187</TotalTime>
  <Words>1798</Words>
  <Application>Microsoft Macintosh PowerPoint</Application>
  <PresentationFormat>Widescreen</PresentationFormat>
  <Paragraphs>304</Paragraphs>
  <Slides>51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Helvetica</vt:lpstr>
      <vt:lpstr>Helvetica Neue</vt:lpstr>
      <vt:lpstr>Office Theme</vt:lpstr>
      <vt:lpstr>M5 Forecasting - Accuracy</vt:lpstr>
      <vt:lpstr>M5 Forecasting - Accuracy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 Techniques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Results/Solutions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M5 Forecasting - Accuracy</dc:title>
  <dc:creator>Thomas Pin</dc:creator>
  <cp:lastModifiedBy>Thomas Pin</cp:lastModifiedBy>
  <cp:revision>72</cp:revision>
  <dcterms:created xsi:type="dcterms:W3CDTF">2020-09-01T16:49:30Z</dcterms:created>
  <dcterms:modified xsi:type="dcterms:W3CDTF">2020-09-17T23:05:23Z</dcterms:modified>
</cp:coreProperties>
</file>